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936" y="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AB01BB-F0E9-4A7B-A2DC-EE6990C269D8}"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89AD45-4890-4E9A-938D-A84400D2028D}" type="slidenum">
              <a:rPr lang="en-US" smtClean="0"/>
              <a:t>‹#›</a:t>
            </a:fld>
            <a:endParaRPr lang="en-US"/>
          </a:p>
        </p:txBody>
      </p:sp>
    </p:spTree>
    <p:extLst>
      <p:ext uri="{BB962C8B-B14F-4D97-AF65-F5344CB8AC3E}">
        <p14:creationId xmlns:p14="http://schemas.microsoft.com/office/powerpoint/2010/main" val="1595172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89AD45-4890-4E9A-938D-A84400D2028D}" type="slidenum">
              <a:rPr lang="en-US" smtClean="0"/>
              <a:t>15</a:t>
            </a:fld>
            <a:endParaRPr lang="en-US"/>
          </a:p>
        </p:txBody>
      </p:sp>
    </p:spTree>
    <p:extLst>
      <p:ext uri="{BB962C8B-B14F-4D97-AF65-F5344CB8AC3E}">
        <p14:creationId xmlns:p14="http://schemas.microsoft.com/office/powerpoint/2010/main" val="169260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2175D-A465-04A3-E95D-391301CE16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697289-EAAD-CBAD-4E5E-C297823414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A5C6E1-08EF-F6E0-9E91-73E112E9FA3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0E03ED-6722-8D1F-EFF7-23D10D429731}"/>
              </a:ext>
            </a:extLst>
          </p:cNvPr>
          <p:cNvSpPr>
            <a:spLocks noGrp="1"/>
          </p:cNvSpPr>
          <p:nvPr>
            <p:ph type="sldNum" sz="quarter" idx="5"/>
          </p:nvPr>
        </p:nvSpPr>
        <p:spPr/>
        <p:txBody>
          <a:bodyPr/>
          <a:lstStyle/>
          <a:p>
            <a:fld id="{0F89AD45-4890-4E9A-938D-A84400D2028D}" type="slidenum">
              <a:rPr lang="en-US" smtClean="0"/>
              <a:t>16</a:t>
            </a:fld>
            <a:endParaRPr lang="en-US"/>
          </a:p>
        </p:txBody>
      </p:sp>
    </p:spTree>
    <p:extLst>
      <p:ext uri="{BB962C8B-B14F-4D97-AF65-F5344CB8AC3E}">
        <p14:creationId xmlns:p14="http://schemas.microsoft.com/office/powerpoint/2010/main" val="1220518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551DF-BD6A-F036-2253-F80E9C563F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94810F-40B8-F555-7A1D-F09698BF89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DB3E9E-DCC6-C3BC-1D2C-55302D3BBD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B0A73F-D554-2A51-EF01-2B5BA89280BD}"/>
              </a:ext>
            </a:extLst>
          </p:cNvPr>
          <p:cNvSpPr>
            <a:spLocks noGrp="1"/>
          </p:cNvSpPr>
          <p:nvPr>
            <p:ph type="sldNum" sz="quarter" idx="5"/>
          </p:nvPr>
        </p:nvSpPr>
        <p:spPr/>
        <p:txBody>
          <a:bodyPr/>
          <a:lstStyle/>
          <a:p>
            <a:fld id="{0F89AD45-4890-4E9A-938D-A84400D2028D}" type="slidenum">
              <a:rPr lang="en-US" smtClean="0"/>
              <a:t>17</a:t>
            </a:fld>
            <a:endParaRPr lang="en-US"/>
          </a:p>
        </p:txBody>
      </p:sp>
    </p:spTree>
    <p:extLst>
      <p:ext uri="{BB962C8B-B14F-4D97-AF65-F5344CB8AC3E}">
        <p14:creationId xmlns:p14="http://schemas.microsoft.com/office/powerpoint/2010/main" val="1918753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DB7241-6D5E-85D0-61EB-84EF2541A9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34A70E-6C28-8368-E093-0F6388ED30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AC7906-7814-824E-EFBA-0C0C3515D6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6E58B31-3D3D-4C0A-A669-ACFA48C8384B}"/>
              </a:ext>
            </a:extLst>
          </p:cNvPr>
          <p:cNvSpPr>
            <a:spLocks noGrp="1"/>
          </p:cNvSpPr>
          <p:nvPr>
            <p:ph type="sldNum" sz="quarter" idx="5"/>
          </p:nvPr>
        </p:nvSpPr>
        <p:spPr/>
        <p:txBody>
          <a:bodyPr/>
          <a:lstStyle/>
          <a:p>
            <a:fld id="{0F89AD45-4890-4E9A-938D-A84400D2028D}" type="slidenum">
              <a:rPr lang="en-US" smtClean="0"/>
              <a:t>18</a:t>
            </a:fld>
            <a:endParaRPr lang="en-US"/>
          </a:p>
        </p:txBody>
      </p:sp>
    </p:spTree>
    <p:extLst>
      <p:ext uri="{BB962C8B-B14F-4D97-AF65-F5344CB8AC3E}">
        <p14:creationId xmlns:p14="http://schemas.microsoft.com/office/powerpoint/2010/main" val="191645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47C87C-57AF-1871-8945-DC59F33700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4AC279-FACA-E3E0-FE4D-C629DC7A29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D0656A-7B15-5098-FE06-7F23448D4AB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012DD15-1344-0A9B-B20C-6A3C98322799}"/>
              </a:ext>
            </a:extLst>
          </p:cNvPr>
          <p:cNvSpPr>
            <a:spLocks noGrp="1"/>
          </p:cNvSpPr>
          <p:nvPr>
            <p:ph type="sldNum" sz="quarter" idx="5"/>
          </p:nvPr>
        </p:nvSpPr>
        <p:spPr/>
        <p:txBody>
          <a:bodyPr/>
          <a:lstStyle/>
          <a:p>
            <a:fld id="{0F89AD45-4890-4E9A-938D-A84400D2028D}" type="slidenum">
              <a:rPr lang="en-US" smtClean="0"/>
              <a:t>19</a:t>
            </a:fld>
            <a:endParaRPr lang="en-US"/>
          </a:p>
        </p:txBody>
      </p:sp>
    </p:spTree>
    <p:extLst>
      <p:ext uri="{BB962C8B-B14F-4D97-AF65-F5344CB8AC3E}">
        <p14:creationId xmlns:p14="http://schemas.microsoft.com/office/powerpoint/2010/main" val="724430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09BDA-D671-0560-9C4E-7EB021969C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CB87B8-F244-4C49-CC83-BD6785F298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DB64D4-3215-398B-156D-F795B6B651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C50239-A817-78B0-F5F3-9D6705F15AAD}"/>
              </a:ext>
            </a:extLst>
          </p:cNvPr>
          <p:cNvSpPr>
            <a:spLocks noGrp="1"/>
          </p:cNvSpPr>
          <p:nvPr>
            <p:ph type="sldNum" sz="quarter" idx="5"/>
          </p:nvPr>
        </p:nvSpPr>
        <p:spPr/>
        <p:txBody>
          <a:bodyPr/>
          <a:lstStyle/>
          <a:p>
            <a:fld id="{0F89AD45-4890-4E9A-938D-A84400D2028D}" type="slidenum">
              <a:rPr lang="en-US" smtClean="0"/>
              <a:t>20</a:t>
            </a:fld>
            <a:endParaRPr lang="en-US"/>
          </a:p>
        </p:txBody>
      </p:sp>
    </p:spTree>
    <p:extLst>
      <p:ext uri="{BB962C8B-B14F-4D97-AF65-F5344CB8AC3E}">
        <p14:creationId xmlns:p14="http://schemas.microsoft.com/office/powerpoint/2010/main" val="1851674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85F6C-C280-F93A-E839-8727C417E1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AF749B-3BD8-4251-B96F-301E96AD2D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5B7CA2-CCE8-1F63-466C-79BC269811C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06C2E1D-96EF-6C45-5B36-6BD3EBA893B9}"/>
              </a:ext>
            </a:extLst>
          </p:cNvPr>
          <p:cNvSpPr>
            <a:spLocks noGrp="1"/>
          </p:cNvSpPr>
          <p:nvPr>
            <p:ph type="sldNum" sz="quarter" idx="5"/>
          </p:nvPr>
        </p:nvSpPr>
        <p:spPr/>
        <p:txBody>
          <a:bodyPr/>
          <a:lstStyle/>
          <a:p>
            <a:fld id="{0F89AD45-4890-4E9A-938D-A84400D2028D}" type="slidenum">
              <a:rPr lang="en-US" smtClean="0"/>
              <a:t>21</a:t>
            </a:fld>
            <a:endParaRPr lang="en-US"/>
          </a:p>
        </p:txBody>
      </p:sp>
    </p:spTree>
    <p:extLst>
      <p:ext uri="{BB962C8B-B14F-4D97-AF65-F5344CB8AC3E}">
        <p14:creationId xmlns:p14="http://schemas.microsoft.com/office/powerpoint/2010/main" val="1287384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710A3-9006-43B9-B8DC-BDEC6B408F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794544-649E-649C-3294-F1A5A5AE14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D31160-4651-87F9-233A-D4A1BFF933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D9F015-B401-4A90-8C79-6EBC1F507036}"/>
              </a:ext>
            </a:extLst>
          </p:cNvPr>
          <p:cNvSpPr>
            <a:spLocks noGrp="1"/>
          </p:cNvSpPr>
          <p:nvPr>
            <p:ph type="sldNum" sz="quarter" idx="5"/>
          </p:nvPr>
        </p:nvSpPr>
        <p:spPr/>
        <p:txBody>
          <a:bodyPr/>
          <a:lstStyle/>
          <a:p>
            <a:fld id="{0F89AD45-4890-4E9A-938D-A84400D2028D}" type="slidenum">
              <a:rPr lang="en-US" smtClean="0"/>
              <a:t>22</a:t>
            </a:fld>
            <a:endParaRPr lang="en-US"/>
          </a:p>
        </p:txBody>
      </p:sp>
    </p:spTree>
    <p:extLst>
      <p:ext uri="{BB962C8B-B14F-4D97-AF65-F5344CB8AC3E}">
        <p14:creationId xmlns:p14="http://schemas.microsoft.com/office/powerpoint/2010/main" val="3564309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320023-8817-BEDC-BB33-CBDB37B11A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9BF2DC-1572-5DC4-0EBF-E24861C151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2B3758-E637-9A1B-6172-1CE1565601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07A542A-0757-A75E-75CD-F4659EB7629B}"/>
              </a:ext>
            </a:extLst>
          </p:cNvPr>
          <p:cNvSpPr>
            <a:spLocks noGrp="1"/>
          </p:cNvSpPr>
          <p:nvPr>
            <p:ph type="sldNum" sz="quarter" idx="5"/>
          </p:nvPr>
        </p:nvSpPr>
        <p:spPr/>
        <p:txBody>
          <a:bodyPr/>
          <a:lstStyle/>
          <a:p>
            <a:fld id="{0F89AD45-4890-4E9A-938D-A84400D2028D}" type="slidenum">
              <a:rPr lang="en-US" smtClean="0"/>
              <a:t>23</a:t>
            </a:fld>
            <a:endParaRPr lang="en-US"/>
          </a:p>
        </p:txBody>
      </p:sp>
    </p:spTree>
    <p:extLst>
      <p:ext uri="{BB962C8B-B14F-4D97-AF65-F5344CB8AC3E}">
        <p14:creationId xmlns:p14="http://schemas.microsoft.com/office/powerpoint/2010/main" val="2341634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441A1-BE8E-7759-067A-A1A80442BB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3D5A13-67D9-68F3-1BF4-0E176ED120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74D4F2-0046-A163-C2B5-76641EA3E5AF}"/>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DA250D4A-CEBD-3218-EDAE-8F0F68A0AE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80C75A-A309-16CD-ACAC-BCF9F094AFF4}"/>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44527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91141-BBE8-8F0D-5982-DE8A1D6F6C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B02B4-084B-1FB6-3DBE-36D74FDE7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9512B-2E48-26CE-1B93-3539A7014F89}"/>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FA095A53-E90D-BA27-5C9B-E80D81FB8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3F087D-B4B2-D4E2-E29F-7BC41494362C}"/>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189145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F09F62-1B3A-47C1-97FE-108E9C51E8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B23F05-2CF9-F375-46C0-E1A4A37107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97C71-6414-00C4-9C07-39F01BFE13D8}"/>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F401F334-D1CD-AF89-5407-C36FBF21FA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C09E9A-3D1C-06BD-CAC8-6D9F37F46F75}"/>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56259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BDFB5-FA0A-03A3-582C-014AF4D894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8501C9-1F3D-C7A4-905C-3C3F39A161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FFB23F-0D80-A4CA-96B2-2F1B17568857}"/>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7F8D3184-5611-3C15-AFC3-8FE4C8AF0E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743ADE-8A8F-3D0D-F81C-3B330C455F38}"/>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327168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3DD86-FBAF-BAB3-02EF-C5B7792338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A08A64-549F-753A-F162-7855206F1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B6CD15-A0C0-B9D1-F69F-83B7BD41573B}"/>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05B7FD15-74C4-36EB-E0EB-330CE47143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E21CB-3928-EDD8-5231-CAC3F965FBA1}"/>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379374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2A569-C9CF-855E-CC36-6F4C85E133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611C47-FD83-8DAB-4A9D-E18B31B779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2933C-5733-22B3-CEA1-32D57BC379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70C3F-B863-07A8-6877-FF272AA51169}"/>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6" name="Footer Placeholder 5">
            <a:extLst>
              <a:ext uri="{FF2B5EF4-FFF2-40B4-BE49-F238E27FC236}">
                <a16:creationId xmlns:a16="http://schemas.microsoft.com/office/drawing/2014/main" id="{CAEF3C90-21E0-8190-55D0-21CC3AF39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C03B5-3BA8-D929-876B-973E3D514C52}"/>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2815428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C016D-90E7-F9EE-E2FC-F2E9F05F33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E1DBE-6414-196F-2061-CE2BE3C98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5D3458-C629-E673-BFC0-2791229106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1901F6-532C-5FE1-388F-0E25A4F2EE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2120FF-80E5-A14D-3B36-DCDFC6DD74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BCC405-6C0F-10B0-2287-DA130A20149E}"/>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8" name="Footer Placeholder 7">
            <a:extLst>
              <a:ext uri="{FF2B5EF4-FFF2-40B4-BE49-F238E27FC236}">
                <a16:creationId xmlns:a16="http://schemas.microsoft.com/office/drawing/2014/main" id="{55BA8261-06C2-7268-84A6-28E32FB306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48B7F1-1E58-3FD1-C2CF-219464DCD1D0}"/>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226075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E4C7-48BD-BCBA-20B2-B79C4A8D29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1189E1-537F-5499-A6D2-10314B9479F7}"/>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4" name="Footer Placeholder 3">
            <a:extLst>
              <a:ext uri="{FF2B5EF4-FFF2-40B4-BE49-F238E27FC236}">
                <a16:creationId xmlns:a16="http://schemas.microsoft.com/office/drawing/2014/main" id="{DB9FD058-2BBD-426F-CB42-3CA7E70544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CB26B7-67FA-ABF6-022E-40FE038538AA}"/>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4820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395CD6-EC66-6617-2577-D747B383B43C}"/>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3" name="Footer Placeholder 2">
            <a:extLst>
              <a:ext uri="{FF2B5EF4-FFF2-40B4-BE49-F238E27FC236}">
                <a16:creationId xmlns:a16="http://schemas.microsoft.com/office/drawing/2014/main" id="{9F0D6C02-6017-8E18-99FA-F7C06F4DC5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19E19C-2A92-C7BF-3459-B79BDDD610DB}"/>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30724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92676-0AD2-CE71-EBA9-15A8E5EF9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EB166B-4152-DB83-0D15-03739AB239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9CDC93-A5CB-1A35-FE12-E09525CB50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51946-3D4A-31DF-C98E-BAF78439A7DF}"/>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6" name="Footer Placeholder 5">
            <a:extLst>
              <a:ext uri="{FF2B5EF4-FFF2-40B4-BE49-F238E27FC236}">
                <a16:creationId xmlns:a16="http://schemas.microsoft.com/office/drawing/2014/main" id="{DE3621F4-29C4-D097-63B0-36845830D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131D97-5870-0CE6-E78B-33FF52CC10BE}"/>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197057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9AC01-709C-C9FC-7B29-74AFF78AD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744CCB-E9F7-8794-CC40-4D738648DB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A1DFFD-A2EA-4CE6-8CF7-9065BD9560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1E2E40-14C1-1BDA-146A-8766EBCE954A}"/>
              </a:ext>
            </a:extLst>
          </p:cNvPr>
          <p:cNvSpPr>
            <a:spLocks noGrp="1"/>
          </p:cNvSpPr>
          <p:nvPr>
            <p:ph type="dt" sz="half" idx="10"/>
          </p:nvPr>
        </p:nvSpPr>
        <p:spPr/>
        <p:txBody>
          <a:bodyPr/>
          <a:lstStyle/>
          <a:p>
            <a:fld id="{D55A007B-E1C1-4B97-9711-3A4C104CAE5B}" type="datetimeFigureOut">
              <a:rPr lang="en-US" smtClean="0"/>
              <a:t>10/21/2024</a:t>
            </a:fld>
            <a:endParaRPr lang="en-US"/>
          </a:p>
        </p:txBody>
      </p:sp>
      <p:sp>
        <p:nvSpPr>
          <p:cNvPr id="6" name="Footer Placeholder 5">
            <a:extLst>
              <a:ext uri="{FF2B5EF4-FFF2-40B4-BE49-F238E27FC236}">
                <a16:creationId xmlns:a16="http://schemas.microsoft.com/office/drawing/2014/main" id="{3B251D34-AE8F-5B50-5F85-73659ABAC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96CDDB-CB68-CA7D-EA84-9488A194278A}"/>
              </a:ext>
            </a:extLst>
          </p:cNvPr>
          <p:cNvSpPr>
            <a:spLocks noGrp="1"/>
          </p:cNvSpPr>
          <p:nvPr>
            <p:ph type="sldNum" sz="quarter" idx="12"/>
          </p:nvPr>
        </p:nvSpPr>
        <p:spPr/>
        <p:txBody>
          <a:bodyPr/>
          <a:lstStyle/>
          <a:p>
            <a:fld id="{1FE9DF97-C750-442D-8B30-D9AB0AC20C78}" type="slidenum">
              <a:rPr lang="en-US" smtClean="0"/>
              <a:t>‹#›</a:t>
            </a:fld>
            <a:endParaRPr lang="en-US"/>
          </a:p>
        </p:txBody>
      </p:sp>
    </p:spTree>
    <p:extLst>
      <p:ext uri="{BB962C8B-B14F-4D97-AF65-F5344CB8AC3E}">
        <p14:creationId xmlns:p14="http://schemas.microsoft.com/office/powerpoint/2010/main" val="3819377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2C08F3-5675-A948-D075-E0486D5620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E6F96C-3E28-28E4-B25D-41A276306A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9EF562-3E24-064F-595B-C3E5D0C218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A007B-E1C1-4B97-9711-3A4C104CAE5B}" type="datetimeFigureOut">
              <a:rPr lang="en-US" smtClean="0"/>
              <a:t>10/21/2024</a:t>
            </a:fld>
            <a:endParaRPr lang="en-US"/>
          </a:p>
        </p:txBody>
      </p:sp>
      <p:sp>
        <p:nvSpPr>
          <p:cNvPr id="5" name="Footer Placeholder 4">
            <a:extLst>
              <a:ext uri="{FF2B5EF4-FFF2-40B4-BE49-F238E27FC236}">
                <a16:creationId xmlns:a16="http://schemas.microsoft.com/office/drawing/2014/main" id="{EE95BD47-0796-0132-8715-04B8ACD8B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0D1A75-CE42-4F98-E5C2-F1A2DE3AE9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9DF97-C750-442D-8B30-D9AB0AC20C78}" type="slidenum">
              <a:rPr lang="en-US" smtClean="0"/>
              <a:t>‹#›</a:t>
            </a:fld>
            <a:endParaRPr lang="en-US"/>
          </a:p>
        </p:txBody>
      </p:sp>
    </p:spTree>
    <p:extLst>
      <p:ext uri="{BB962C8B-B14F-4D97-AF65-F5344CB8AC3E}">
        <p14:creationId xmlns:p14="http://schemas.microsoft.com/office/powerpoint/2010/main" val="879112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C3242FF-C218-C387-ECB1-3EC1242F0F07}"/>
              </a:ext>
            </a:extLst>
          </p:cNvPr>
          <p:cNvSpPr>
            <a:spLocks noGrp="1"/>
          </p:cNvSpPr>
          <p:nvPr>
            <p:ph idx="1"/>
          </p:nvPr>
        </p:nvSpPr>
        <p:spPr/>
        <p:txBody>
          <a:bodyPr/>
          <a:lstStyle/>
          <a:p>
            <a:pPr marL="171450" marR="0" algn="just">
              <a:lnSpc>
                <a:spcPct val="115000"/>
              </a:lnSpc>
              <a:spcBef>
                <a:spcPts val="0"/>
              </a:spcBef>
              <a:spcAft>
                <a:spcPts val="0"/>
              </a:spcAft>
            </a:pPr>
            <a:r>
              <a:rPr lang="ro-RO" sz="1800" b="1" kern="1800" dirty="0">
                <a:effectLst/>
                <a:latin typeface="Trebuchet MS" panose="020B0603020202020204" pitchFamily="34" charset="0"/>
                <a:ea typeface="Times New Roman" panose="02020603050405020304" pitchFamily="18" charset="0"/>
                <a:cs typeface="Times New Roman" panose="02020603050405020304" pitchFamily="18" charset="0"/>
              </a:rPr>
              <a:t>Proiect cofinanțat din Fondul Social European Plus prin “Programul Educație și Ocupare 2021-2027”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algn="just">
              <a:lnSpc>
                <a:spcPct val="115000"/>
              </a:lnSpc>
              <a:spcBef>
                <a:spcPts val="0"/>
              </a:spcBef>
              <a:spcAft>
                <a:spcPts val="0"/>
              </a:spcAft>
            </a:pPr>
            <a:r>
              <a:rPr lang="ro-RO" sz="1800" b="1" kern="1800" dirty="0">
                <a:effectLst/>
                <a:latin typeface="Trebuchet MS" panose="020B0603020202020204" pitchFamily="34" charset="0"/>
                <a:ea typeface="Times New Roman" panose="02020603050405020304" pitchFamily="18" charset="0"/>
                <a:cs typeface="Times New Roman" panose="02020603050405020304" pitchFamily="18" charset="0"/>
              </a:rPr>
              <a:t>Prioritate: 4</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 </a:t>
            </a:r>
            <a:r>
              <a:rPr lang="ro-RO" sz="1800" i="1" kern="1800" dirty="0">
                <a:effectLst/>
                <a:latin typeface="Trebuchet MS" panose="020B0603020202020204" pitchFamily="34" charset="0"/>
                <a:ea typeface="Times New Roman" panose="02020603050405020304" pitchFamily="18" charset="0"/>
                <a:cs typeface="Times New Roman" panose="02020603050405020304" pitchFamily="18" charset="0"/>
              </a:rPr>
              <a:t>Antreprenoriat și economie socială,  Obiectiv specific: ESO4.1. Îmbunătățirea accesului la piața muncii și măsuri de activare pentru toate persoanele aflate în căutarea unui loc de muncă, în special pentru tineri, îndeosebi prin implementarea Garanței pentru tineret, pentru șomerii de lungă durată și grupurile defavorizate de pe piața muncii și pentru persoanele inactive, precum și prin promovarea desfășurării de activități independente și a economiei sociale (FSE+)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algn="just">
              <a:lnSpc>
                <a:spcPct val="115000"/>
              </a:lnSpc>
              <a:spcBef>
                <a:spcPts val="0"/>
              </a:spcBef>
              <a:spcAft>
                <a:spcPts val="0"/>
              </a:spcAft>
            </a:pPr>
            <a:r>
              <a:rPr lang="ro-RO" sz="1800" b="1" i="1" kern="1800" dirty="0">
                <a:effectLst/>
                <a:latin typeface="Trebuchet MS" panose="020B0603020202020204" pitchFamily="34" charset="0"/>
                <a:ea typeface="Times New Roman" panose="02020603050405020304" pitchFamily="18" charset="0"/>
                <a:cs typeface="Times New Roman" panose="02020603050405020304" pitchFamily="18" charset="0"/>
              </a:rPr>
              <a:t>Acțiunea 4.a.2</a:t>
            </a:r>
            <a:r>
              <a:rPr lang="ro-RO" sz="1800" i="1" kern="1800" dirty="0">
                <a:effectLst/>
                <a:latin typeface="Trebuchet MS" panose="020B0603020202020204" pitchFamily="34" charset="0"/>
                <a:ea typeface="Times New Roman" panose="02020603050405020304" pitchFamily="18" charset="0"/>
                <a:cs typeface="Times New Roman" panose="02020603050405020304" pitchFamily="18" charset="0"/>
              </a:rPr>
              <a:t> Sprijin pentru dezvoltarea antreprenoriatului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algn="just">
              <a:lnSpc>
                <a:spcPct val="115000"/>
              </a:lnSpc>
              <a:spcBef>
                <a:spcPts val="0"/>
              </a:spcBef>
              <a:spcAft>
                <a:spcPts val="0"/>
              </a:spcAft>
            </a:pPr>
            <a:r>
              <a:rPr lang="ro-RO" sz="1800" b="1" kern="1800" dirty="0">
                <a:effectLst/>
                <a:latin typeface="Trebuchet MS" panose="020B0603020202020204" pitchFamily="34" charset="0"/>
                <a:ea typeface="Times New Roman" panose="02020603050405020304" pitchFamily="18" charset="0"/>
                <a:cs typeface="Times New Roman" panose="02020603050405020304" pitchFamily="18" charset="0"/>
              </a:rPr>
              <a:t>Titlul proiectului</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 „</a:t>
            </a:r>
            <a:r>
              <a:rPr lang="it-IT" sz="1800" kern="1800" dirty="0" err="1">
                <a:effectLst/>
                <a:latin typeface="Trebuchet MS" panose="020B0603020202020204" pitchFamily="34" charset="0"/>
                <a:ea typeface="Times New Roman" panose="02020603050405020304" pitchFamily="18" charset="0"/>
                <a:cs typeface="Times New Roman" panose="02020603050405020304" pitchFamily="18" charset="0"/>
              </a:rPr>
              <a:t>Intreprinderi</a:t>
            </a:r>
            <a:r>
              <a:rPr lang="it-IT" sz="1800" kern="1800" dirty="0">
                <a:effectLst/>
                <a:latin typeface="Trebuchet MS" panose="020B0603020202020204" pitchFamily="34" charset="0"/>
                <a:ea typeface="Times New Roman" panose="02020603050405020304" pitchFamily="18" charset="0"/>
                <a:cs typeface="Times New Roman" panose="02020603050405020304" pitchFamily="18" charset="0"/>
              </a:rPr>
              <a:t> sociale </a:t>
            </a:r>
            <a:r>
              <a:rPr lang="it-IT" sz="1800" kern="1800" dirty="0" err="1">
                <a:effectLst/>
                <a:latin typeface="Trebuchet MS" panose="020B0603020202020204" pitchFamily="34" charset="0"/>
                <a:ea typeface="Times New Roman" panose="02020603050405020304" pitchFamily="18" charset="0"/>
                <a:cs typeface="Times New Roman" panose="02020603050405020304" pitchFamily="18" charset="0"/>
              </a:rPr>
              <a:t>pentru</a:t>
            </a:r>
            <a:r>
              <a:rPr lang="it-IT" sz="1800" kern="1800" dirty="0">
                <a:effectLst/>
                <a:latin typeface="Trebuchet MS" panose="020B0603020202020204" pitchFamily="34" charset="0"/>
                <a:ea typeface="Times New Roman" panose="02020603050405020304" pitchFamily="18" charset="0"/>
                <a:cs typeface="Times New Roman" panose="02020603050405020304" pitchFamily="18" charset="0"/>
              </a:rPr>
              <a:t> </a:t>
            </a:r>
            <a:r>
              <a:rPr lang="it-IT" sz="1800" kern="1800" dirty="0" err="1">
                <a:effectLst/>
                <a:latin typeface="Trebuchet MS" panose="020B0603020202020204" pitchFamily="34" charset="0"/>
                <a:ea typeface="Times New Roman" panose="02020603050405020304" pitchFamily="18" charset="0"/>
                <a:cs typeface="Times New Roman" panose="02020603050405020304" pitchFamily="18" charset="0"/>
              </a:rPr>
              <a:t>comunit</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ăț</a:t>
            </a:r>
            <a:r>
              <a:rPr lang="it-IT" sz="1800" kern="1800" dirty="0">
                <a:effectLst/>
                <a:latin typeface="Trebuchet MS" panose="020B0603020202020204" pitchFamily="34" charset="0"/>
                <a:ea typeface="Times New Roman" panose="02020603050405020304" pitchFamily="18" charset="0"/>
                <a:cs typeface="Times New Roman" panose="02020603050405020304" pitchFamily="18" charset="0"/>
              </a:rPr>
              <a:t>i urbane - SV </a:t>
            </a:r>
            <a:r>
              <a:rPr lang="it-IT" sz="1800" kern="1800" dirty="0" err="1">
                <a:effectLst/>
                <a:latin typeface="Trebuchet MS" panose="020B0603020202020204" pitchFamily="34" charset="0"/>
                <a:ea typeface="Times New Roman" panose="02020603050405020304" pitchFamily="18" charset="0"/>
                <a:cs typeface="Times New Roman" panose="02020603050405020304" pitchFamily="18" charset="0"/>
              </a:rPr>
              <a:t>Oltenia</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algn="just">
              <a:lnSpc>
                <a:spcPct val="115000"/>
              </a:lnSpc>
              <a:spcBef>
                <a:spcPts val="0"/>
              </a:spcBef>
              <a:spcAft>
                <a:spcPts val="0"/>
              </a:spcAft>
            </a:pPr>
            <a:r>
              <a:rPr lang="ro-RO" sz="1800" b="1" kern="1800" dirty="0">
                <a:effectLst/>
                <a:latin typeface="Trebuchet MS" panose="020B0603020202020204" pitchFamily="34" charset="0"/>
                <a:ea typeface="Times New Roman" panose="02020603050405020304" pitchFamily="18" charset="0"/>
                <a:cs typeface="Times New Roman" panose="02020603050405020304" pitchFamily="18" charset="0"/>
              </a:rPr>
              <a:t>Număr de identificare al contractului</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 PEO/103/PEO_P4/OP4/ESO4.1/PEO_A52/303618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algn="just">
              <a:lnSpc>
                <a:spcPct val="115000"/>
              </a:lnSpc>
              <a:spcBef>
                <a:spcPts val="0"/>
              </a:spcBef>
              <a:spcAft>
                <a:spcPts val="0"/>
              </a:spcAft>
            </a:pPr>
            <a:r>
              <a:rPr lang="ro-RO" sz="1800" b="1" kern="1800" dirty="0">
                <a:effectLst/>
                <a:latin typeface="Trebuchet MS" panose="020B0603020202020204" pitchFamily="34" charset="0"/>
                <a:ea typeface="Times New Roman" panose="02020603050405020304" pitchFamily="18" charset="0"/>
                <a:cs typeface="Times New Roman" panose="02020603050405020304" pitchFamily="18" charset="0"/>
              </a:rPr>
              <a:t>Beneficiar</a:t>
            </a:r>
            <a:r>
              <a:rPr lang="ro-RO" sz="1800" kern="1800" dirty="0">
                <a:effectLst/>
                <a:latin typeface="Trebuchet MS" panose="020B0603020202020204" pitchFamily="34" charset="0"/>
                <a:ea typeface="Times New Roman" panose="02020603050405020304" pitchFamily="18" charset="0"/>
                <a:cs typeface="Times New Roman" panose="02020603050405020304" pitchFamily="18" charset="0"/>
              </a:rPr>
              <a:t>: ASOCIATIA FEDERAȚIA PATRONATELOR DIN REGIUNEA OLTENIA (F-PRO)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78E4504A-E2E5-A2E9-4067-1AD50AC883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465386"/>
          </a:xfrm>
          <a:prstGeom prst="rect">
            <a:avLst/>
          </a:prstGeom>
        </p:spPr>
      </p:pic>
      <p:pic>
        <p:nvPicPr>
          <p:cNvPr id="8" name="Picture 7">
            <a:extLst>
              <a:ext uri="{FF2B5EF4-FFF2-40B4-BE49-F238E27FC236}">
                <a16:creationId xmlns:a16="http://schemas.microsoft.com/office/drawing/2014/main" id="{0D6F3523-2BED-3954-D4C7-74C8C192B9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73045" y="5957888"/>
            <a:ext cx="3743325" cy="438150"/>
          </a:xfrm>
          <a:prstGeom prst="rect">
            <a:avLst/>
          </a:prstGeom>
          <a:noFill/>
          <a:ln>
            <a:noFill/>
          </a:ln>
        </p:spPr>
      </p:pic>
    </p:spTree>
    <p:extLst>
      <p:ext uri="{BB962C8B-B14F-4D97-AF65-F5344CB8AC3E}">
        <p14:creationId xmlns:p14="http://schemas.microsoft.com/office/powerpoint/2010/main" val="3916352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D0BC6-2893-95C9-41EA-98B4A74883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38569E-D405-7A77-05A5-65C6A5507130}"/>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42233923-55D8-F12C-F974-3F2B2CCD516F}"/>
              </a:ext>
            </a:extLst>
          </p:cNvPr>
          <p:cNvSpPr>
            <a:spLocks noGrp="1"/>
          </p:cNvSpPr>
          <p:nvPr>
            <p:ph idx="1"/>
          </p:nvPr>
        </p:nvSpPr>
        <p:spPr>
          <a:xfrm>
            <a:off x="838200" y="1690688"/>
            <a:ext cx="10515600" cy="4674943"/>
          </a:xfrm>
        </p:spPr>
        <p:txBody>
          <a:bodyPr>
            <a:normAutofit lnSpcReduction="10000"/>
          </a:bodyPr>
          <a:lstStyle/>
          <a:p>
            <a:pPr algn="just"/>
            <a:r>
              <a:rPr lang="ro-RO" b="1" dirty="0"/>
              <a:t>Egalitatea de șanse și de tratament între femei și bărbați în ceea ce privește accesul la educație, sănătate, la cultură și la informare</a:t>
            </a:r>
          </a:p>
          <a:p>
            <a:pPr marL="0" indent="0" algn="just">
              <a:buNone/>
            </a:pPr>
            <a:r>
              <a:rPr lang="ro-RO" dirty="0"/>
              <a:t>Este interzisă publicitatea care prejudiciază după criteriul de sex respectul pentru demnitatea umană, aducând atingere imaginii unei persoane în viața publică și/sau particulară, precum și a unor grupuri de persoane;</a:t>
            </a:r>
          </a:p>
          <a:p>
            <a:pPr marL="0" indent="0" algn="just">
              <a:buNone/>
            </a:pPr>
            <a:r>
              <a:rPr lang="ro-RO" dirty="0"/>
              <a:t>Este interzisă utilizarea în publicitate a situațiilor în care persoanele, indiferent de apartenența la un sex, sunt prezentate în atitudini degradante, umilitoare și cu caracter pornografic.</a:t>
            </a:r>
          </a:p>
          <a:p>
            <a:pPr marL="0" indent="0" algn="just">
              <a:buNone/>
            </a:pPr>
            <a:r>
              <a:rPr lang="ro-RO" dirty="0"/>
              <a:t>Firmele de publicitate au obligația de a cunoaște și de a respecta principiul egalității de șanse și de tratament, precum și de a nu utiliza stereotipurile de gen în producțiile publicitare.</a:t>
            </a:r>
          </a:p>
        </p:txBody>
      </p:sp>
      <p:pic>
        <p:nvPicPr>
          <p:cNvPr id="5" name="Picture 4">
            <a:extLst>
              <a:ext uri="{FF2B5EF4-FFF2-40B4-BE49-F238E27FC236}">
                <a16:creationId xmlns:a16="http://schemas.microsoft.com/office/drawing/2014/main" id="{71B0BEBB-91F6-9ADE-DD8F-40E64F29E2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47F6DA6A-D3DC-8A6E-6133-CB3A07CFD4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562687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4DFF-9903-170E-E6BE-9F8745925F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E7721A-0728-5F43-8B4E-85A0D59CC6FE}"/>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9D77D0DB-F689-42AC-BE0B-AB3BB266420B}"/>
              </a:ext>
            </a:extLst>
          </p:cNvPr>
          <p:cNvSpPr>
            <a:spLocks noGrp="1"/>
          </p:cNvSpPr>
          <p:nvPr>
            <p:ph idx="1"/>
          </p:nvPr>
        </p:nvSpPr>
        <p:spPr>
          <a:xfrm>
            <a:off x="838200" y="1690688"/>
            <a:ext cx="10515600" cy="4674943"/>
          </a:xfrm>
        </p:spPr>
        <p:txBody>
          <a:bodyPr>
            <a:normAutofit/>
          </a:bodyPr>
          <a:lstStyle/>
          <a:p>
            <a:pPr algn="just"/>
            <a:r>
              <a:rPr lang="ro-RO" b="1" dirty="0"/>
              <a:t>Egalitatea de șanse și de tratament între femei și bărbați în ceea ce privește accesul la educație, sănătate, la cultură și la informare</a:t>
            </a:r>
          </a:p>
          <a:p>
            <a:pPr marL="0" indent="0" algn="just">
              <a:buNone/>
            </a:pPr>
            <a:r>
              <a:rPr lang="ro-RO" dirty="0"/>
              <a:t>Instituțiile publice, autoritățile publice, precum și organizațiile guvernamentale asigură accesul la informațiile din sferele lor de activitate, în limitele legii, solicitanților, femei sau bărbați, fără discriminare.</a:t>
            </a:r>
          </a:p>
          <a:p>
            <a:pPr marL="0" indent="0" algn="just">
              <a:buNone/>
            </a:pPr>
            <a:r>
              <a:rPr lang="ro-RO" dirty="0"/>
              <a:t>Informațiile distribuite prin mass-media vor respecta egalitatea de șanse și de tratament între femei și bărbați și nu vor conține, promova sau provoca nicio formă de discriminare bazată pe criteriul de sex.</a:t>
            </a:r>
          </a:p>
        </p:txBody>
      </p:sp>
      <p:pic>
        <p:nvPicPr>
          <p:cNvPr id="5" name="Picture 4">
            <a:extLst>
              <a:ext uri="{FF2B5EF4-FFF2-40B4-BE49-F238E27FC236}">
                <a16:creationId xmlns:a16="http://schemas.microsoft.com/office/drawing/2014/main" id="{7C320F94-49AE-2521-3E59-99FD34E1E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BE272A59-A416-4419-2B45-B5A2291183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137193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F9053-418A-8847-523E-202DEF37D5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6FE348-3393-033C-1DEF-25FB2A7CF914}"/>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AF6D2519-9C8B-69F9-F90F-284074EE6834}"/>
              </a:ext>
            </a:extLst>
          </p:cNvPr>
          <p:cNvSpPr>
            <a:spLocks noGrp="1"/>
          </p:cNvSpPr>
          <p:nvPr>
            <p:ph idx="1"/>
          </p:nvPr>
        </p:nvSpPr>
        <p:spPr>
          <a:xfrm>
            <a:off x="838200" y="1690688"/>
            <a:ext cx="10515600" cy="4674943"/>
          </a:xfrm>
        </p:spPr>
        <p:txBody>
          <a:bodyPr>
            <a:normAutofit/>
          </a:bodyPr>
          <a:lstStyle/>
          <a:p>
            <a:pPr algn="just"/>
            <a:r>
              <a:rPr lang="ro-RO" b="1" dirty="0"/>
              <a:t>Egalitatea de șanse și de tratament între femei și bărbați în ceea ce privește participarea la luarea deciziilor</a:t>
            </a:r>
          </a:p>
          <a:p>
            <a:pPr marL="0" indent="0" algn="just">
              <a:buNone/>
            </a:pPr>
            <a:r>
              <a:rPr lang="ro-RO" dirty="0"/>
              <a:t>Instituțiile și autoritățile publice centrale și locale, civile și militare, unitățile economice și sociale, precum și partidele politice, organizațiile patronale și sindicale și alte entități nonprofit, care își desfășoară activitatea în baza unor statute proprii, promovează și susțin participarea echilibrată a femeilor și bărbaților la conducere și la decizie și adoptă măsurile necesare pentru asigurarea participării echilibrate a femeilor și bărbaților la conducere și decizie.</a:t>
            </a:r>
          </a:p>
          <a:p>
            <a:pPr marL="0" indent="0" algn="just">
              <a:buNone/>
            </a:pPr>
            <a:endParaRPr lang="ro-RO" dirty="0"/>
          </a:p>
        </p:txBody>
      </p:sp>
      <p:pic>
        <p:nvPicPr>
          <p:cNvPr id="5" name="Picture 4">
            <a:extLst>
              <a:ext uri="{FF2B5EF4-FFF2-40B4-BE49-F238E27FC236}">
                <a16:creationId xmlns:a16="http://schemas.microsoft.com/office/drawing/2014/main" id="{CA425AEA-F6BC-8DEE-2453-FC941CF853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9DDB8EB3-E63C-E08E-A4F9-B561AD60B49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291517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F3A703-7379-4A6C-F2E1-16926CD778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AB08DA-5643-7F5B-6E03-F44D4124E39D}"/>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42D75123-CC50-E51A-4167-EFDC33FFE4DA}"/>
              </a:ext>
            </a:extLst>
          </p:cNvPr>
          <p:cNvSpPr>
            <a:spLocks noGrp="1"/>
          </p:cNvSpPr>
          <p:nvPr>
            <p:ph idx="1"/>
          </p:nvPr>
        </p:nvSpPr>
        <p:spPr>
          <a:xfrm>
            <a:off x="838200" y="1690688"/>
            <a:ext cx="10515600" cy="4674943"/>
          </a:xfrm>
        </p:spPr>
        <p:txBody>
          <a:bodyPr>
            <a:normAutofit fontScale="92500" lnSpcReduction="20000"/>
          </a:bodyPr>
          <a:lstStyle/>
          <a:p>
            <a:pPr algn="just"/>
            <a:r>
              <a:rPr lang="ro-RO" b="1" dirty="0"/>
              <a:t>Egalitatea de șanse și de tratament între femei și bărbați în ceea ce privește participarea la luarea deciziilor</a:t>
            </a:r>
          </a:p>
          <a:p>
            <a:pPr marL="0" indent="0" algn="just">
              <a:buNone/>
            </a:pPr>
            <a:r>
              <a:rPr lang="ro-RO" dirty="0"/>
              <a:t>Pentru realizarea în fapt a egalității de șanse și de tratament între femei și bărbați, instituțiile și autoritățile publice centrale și locale, structurile de dialog social, patronatele și sindicatele, partidele politice asigură reprezentarea echitabilă și echilibrată a femeilor și bărbaților la toate nivelurile decizionale.</a:t>
            </a:r>
          </a:p>
          <a:p>
            <a:pPr marL="0" indent="0" algn="just">
              <a:buNone/>
            </a:pPr>
            <a:r>
              <a:rPr lang="ro-RO" dirty="0"/>
              <a:t>Toate comisiile și comitetele guvernamentale și parlamentare asigură reprezentarea echitabilă și paritară a femeilor și bărbaților în componența lor.</a:t>
            </a:r>
          </a:p>
          <a:p>
            <a:pPr marL="0" indent="0" algn="just">
              <a:buNone/>
            </a:pPr>
            <a:r>
              <a:rPr lang="ro-RO" dirty="0"/>
              <a:t>Partidele politice au obligația să prevadă în statutele și regulamentele interne acțiuni pozitive în favoarea sexului subreprezentat la nivel de decizie, precum și să asigure reprezentarea echilibrată a femeilor și bărbaților în propunerea candidaților la alegerile locale, generale și pentru Parlamentul European.</a:t>
            </a:r>
          </a:p>
        </p:txBody>
      </p:sp>
      <p:pic>
        <p:nvPicPr>
          <p:cNvPr id="5" name="Picture 4">
            <a:extLst>
              <a:ext uri="{FF2B5EF4-FFF2-40B4-BE49-F238E27FC236}">
                <a16:creationId xmlns:a16="http://schemas.microsoft.com/office/drawing/2014/main" id="{2079FD23-DA83-5655-91EC-CE976F7E2D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157107B7-6089-7C48-2F46-345096A7E55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79685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66269-02BD-E74F-CA3B-AFDC3DEBB2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85220F-D10E-36E0-FCB0-BE65A0D63D2C}"/>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91A59E70-5478-CBFC-E544-BA41799FC2DD}"/>
              </a:ext>
            </a:extLst>
          </p:cNvPr>
          <p:cNvSpPr>
            <a:spLocks noGrp="1"/>
          </p:cNvSpPr>
          <p:nvPr>
            <p:ph idx="1"/>
          </p:nvPr>
        </p:nvSpPr>
        <p:spPr>
          <a:xfrm>
            <a:off x="838200" y="1690688"/>
            <a:ext cx="10515600" cy="4674943"/>
          </a:xfrm>
        </p:spPr>
        <p:txBody>
          <a:bodyPr>
            <a:normAutofit/>
          </a:bodyPr>
          <a:lstStyle/>
          <a:p>
            <a:pPr algn="just"/>
            <a:r>
              <a:rPr lang="ro-RO" b="1" dirty="0"/>
              <a:t>DISCRIMINAREA</a:t>
            </a:r>
          </a:p>
          <a:p>
            <a:pPr marL="0" indent="0" algn="just">
              <a:buNone/>
            </a:pPr>
            <a:r>
              <a:rPr lang="ro-RO" b="1" dirty="0"/>
              <a:t>a) prin discriminare directă </a:t>
            </a:r>
            <a:r>
              <a:rPr lang="ro-RO" dirty="0"/>
              <a:t>se înțelege situația în care o persoană este tratată mai puțin favorabil, pe criterii de sex, decât este, a fost sau ar fi tratată altă persoană într-o situație comparabilă;</a:t>
            </a:r>
          </a:p>
          <a:p>
            <a:pPr algn="just"/>
            <a:r>
              <a:rPr lang="ro-RO" b="1" dirty="0"/>
              <a:t>b) prin discriminare indirectă </a:t>
            </a:r>
            <a:r>
              <a:rPr lang="ro-RO" dirty="0"/>
              <a:t>se înțelege situația în care o dispoziție, un criteriu sau o practică, aparent neutră, ar dezavantaja în special persoanele de un anumit sex în raport cu persoanele de alt sex, cu excepția cazului în care această dispoziție, acest criteriu sau această practică este justificată obiectiv de un scop legitim, iar mijloacele de atingere a acestui scop sunt corespunzătoare și necesare;</a:t>
            </a:r>
          </a:p>
        </p:txBody>
      </p:sp>
      <p:pic>
        <p:nvPicPr>
          <p:cNvPr id="5" name="Picture 4">
            <a:extLst>
              <a:ext uri="{FF2B5EF4-FFF2-40B4-BE49-F238E27FC236}">
                <a16:creationId xmlns:a16="http://schemas.microsoft.com/office/drawing/2014/main" id="{2266796B-4B05-EB66-D1D2-96DD99B13D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84F8F526-BAF2-9B0D-8C14-1E6FBBFED1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53259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FD569-731D-79AD-6CF3-9E03DDEB9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4793CC-2681-B50A-CC2A-3EB1DF9430C5}"/>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6F74540F-FD47-F713-4193-A73AA648F13F}"/>
              </a:ext>
            </a:extLst>
          </p:cNvPr>
          <p:cNvSpPr>
            <a:spLocks noGrp="1"/>
          </p:cNvSpPr>
          <p:nvPr>
            <p:ph idx="1"/>
          </p:nvPr>
        </p:nvSpPr>
        <p:spPr>
          <a:xfrm>
            <a:off x="838200" y="1690688"/>
            <a:ext cx="10515600" cy="4674943"/>
          </a:xfrm>
        </p:spPr>
        <p:txBody>
          <a:bodyPr>
            <a:normAutofit/>
          </a:bodyPr>
          <a:lstStyle/>
          <a:p>
            <a:pPr algn="just"/>
            <a:r>
              <a:rPr lang="ro-RO" b="1" dirty="0"/>
              <a:t>DISCRIMINAREA</a:t>
            </a:r>
          </a:p>
          <a:p>
            <a:pPr marL="0" indent="0" algn="just">
              <a:buNone/>
            </a:pPr>
            <a:r>
              <a:rPr lang="ro-RO" dirty="0"/>
              <a:t>c) </a:t>
            </a:r>
            <a:r>
              <a:rPr lang="ro-RO" b="1" dirty="0"/>
              <a:t>prin discriminare bazată pe criteriul de sex </a:t>
            </a:r>
            <a:r>
              <a:rPr lang="ro-RO" dirty="0"/>
              <a:t>se înțelege discriminarea directă și discriminarea indirectă, hărțuirea și hărțuirea sexuală a unei persoane de către o altă persoană la locul de muncă sau în alt loc în care aceasta își desfășoară activitatea, precum și orice tratament mai puțin favorabil cauzat de respingerea unor astfel de comportamente de către persoana respectivă ori de supunerea sa la acestea;</a:t>
            </a:r>
          </a:p>
          <a:p>
            <a:pPr marL="0" indent="0" algn="just">
              <a:buNone/>
            </a:pPr>
            <a:r>
              <a:rPr lang="ro-RO" dirty="0"/>
              <a:t>d) </a:t>
            </a:r>
            <a:r>
              <a:rPr lang="ro-RO" b="1" dirty="0"/>
              <a:t>prin discriminare multiplă </a:t>
            </a:r>
            <a:r>
              <a:rPr lang="ro-RO" dirty="0"/>
              <a:t>se înțelege orice faptă de discriminare bazată pe două sau mai multe criterii de discriminare;</a:t>
            </a:r>
          </a:p>
        </p:txBody>
      </p:sp>
      <p:pic>
        <p:nvPicPr>
          <p:cNvPr id="5" name="Picture 4">
            <a:extLst>
              <a:ext uri="{FF2B5EF4-FFF2-40B4-BE49-F238E27FC236}">
                <a16:creationId xmlns:a16="http://schemas.microsoft.com/office/drawing/2014/main" id="{ED6ED79D-A8DD-4B27-B5A3-F4210F3F7E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ADFE84BB-F03B-962E-5BB9-5DAC54F7243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93160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E034D-7AB0-B6D1-B338-7737EB3333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5E22FF-1270-2C96-05FE-851798B420C1}"/>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B382EF1E-4117-FAE4-901F-5EF3AA4C3421}"/>
              </a:ext>
            </a:extLst>
          </p:cNvPr>
          <p:cNvSpPr>
            <a:spLocks noGrp="1"/>
          </p:cNvSpPr>
          <p:nvPr>
            <p:ph idx="1"/>
          </p:nvPr>
        </p:nvSpPr>
        <p:spPr>
          <a:xfrm>
            <a:off x="838200" y="1690688"/>
            <a:ext cx="10515600" cy="4674943"/>
          </a:xfrm>
        </p:spPr>
        <p:txBody>
          <a:bodyPr>
            <a:normAutofit fontScale="92500" lnSpcReduction="10000"/>
          </a:bodyPr>
          <a:lstStyle/>
          <a:p>
            <a:pPr algn="just"/>
            <a:r>
              <a:rPr lang="ro-RO" b="1" dirty="0"/>
              <a:t>DISCRIMINAREA – cauze, exemple</a:t>
            </a:r>
          </a:p>
          <a:p>
            <a:pPr algn="just"/>
            <a:r>
              <a:rPr lang="ro-RO" b="1" dirty="0"/>
              <a:t>a) Discriminarea după gen:</a:t>
            </a:r>
          </a:p>
          <a:p>
            <a:pPr marL="0" indent="0" algn="just">
              <a:buNone/>
            </a:pPr>
            <a:r>
              <a:rPr lang="ro-RO" dirty="0"/>
              <a:t>-nivel scăzut al salariului în domeniile puternic feminizate;</a:t>
            </a:r>
          </a:p>
          <a:p>
            <a:pPr algn="just">
              <a:buFontTx/>
              <a:buChar char="-"/>
            </a:pPr>
            <a:r>
              <a:rPr lang="ro-RO" dirty="0"/>
              <a:t>reprezentarea inechitabilă la nivel politic a femeilor și a bărbaților în procesul de luare a  deciziilor;</a:t>
            </a:r>
          </a:p>
          <a:p>
            <a:pPr algn="just">
              <a:buFontTx/>
              <a:buChar char="-"/>
            </a:pPr>
            <a:r>
              <a:rPr lang="ro-RO" dirty="0"/>
              <a:t>existența stereotipurilor sexiste în societate;</a:t>
            </a:r>
          </a:p>
          <a:p>
            <a:pPr algn="just">
              <a:buFontTx/>
              <a:buChar char="-"/>
            </a:pPr>
            <a:r>
              <a:rPr lang="ro-RO" dirty="0"/>
              <a:t>numărul redus al activităților economice inițiate de către femei;</a:t>
            </a:r>
          </a:p>
          <a:p>
            <a:pPr algn="just">
              <a:buFontTx/>
              <a:buChar char="-"/>
            </a:pPr>
            <a:r>
              <a:rPr lang="ro-RO" dirty="0"/>
              <a:t>număr redus al femeilor cu vârstă tânără care ocupă poziții de vârf în companii;</a:t>
            </a:r>
          </a:p>
          <a:p>
            <a:pPr algn="just">
              <a:buFontTx/>
              <a:buChar char="-"/>
            </a:pPr>
            <a:r>
              <a:rPr lang="ro-RO" dirty="0"/>
              <a:t>deficiențe la nivelul administrației publice locale în a asigura măsuri active de conciliere a vieții de familie cu viața profesională.</a:t>
            </a:r>
          </a:p>
        </p:txBody>
      </p:sp>
      <p:pic>
        <p:nvPicPr>
          <p:cNvPr id="5" name="Picture 4">
            <a:extLst>
              <a:ext uri="{FF2B5EF4-FFF2-40B4-BE49-F238E27FC236}">
                <a16:creationId xmlns:a16="http://schemas.microsoft.com/office/drawing/2014/main" id="{80BD44D7-BFBE-58BC-D194-D5CFF848FD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E09BA68E-0B1C-E68A-CF36-3A682C5D51E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329733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001DC0-A296-6304-AB25-BA4931250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C2C90B-7440-03F0-3FFF-2B8BC385C403}"/>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6DB566B6-881C-DEB9-4878-288C0E519303}"/>
              </a:ext>
            </a:extLst>
          </p:cNvPr>
          <p:cNvSpPr>
            <a:spLocks noGrp="1"/>
          </p:cNvSpPr>
          <p:nvPr>
            <p:ph idx="1"/>
          </p:nvPr>
        </p:nvSpPr>
        <p:spPr>
          <a:xfrm>
            <a:off x="838200" y="1690688"/>
            <a:ext cx="10515600" cy="4674943"/>
          </a:xfrm>
        </p:spPr>
        <p:txBody>
          <a:bodyPr>
            <a:normAutofit/>
          </a:bodyPr>
          <a:lstStyle/>
          <a:p>
            <a:pPr algn="just"/>
            <a:r>
              <a:rPr lang="ro-RO" b="1" dirty="0"/>
              <a:t>DISCRIMINAREA – cauze, exemple, fenomene</a:t>
            </a:r>
          </a:p>
          <a:p>
            <a:pPr algn="just"/>
            <a:r>
              <a:rPr lang="ro-RO" b="1" dirty="0"/>
              <a:t>b) Discriminarea după orientarea sexuală:</a:t>
            </a:r>
          </a:p>
          <a:p>
            <a:pPr algn="just">
              <a:buFontTx/>
              <a:buChar char="-"/>
            </a:pPr>
            <a:r>
              <a:rPr lang="ro-RO" dirty="0"/>
              <a:t>Excluderea socială a persoanelor cu altă orientare sexuală, în special a persoanelor trans-gender;</a:t>
            </a:r>
          </a:p>
          <a:p>
            <a:pPr algn="just">
              <a:buFontTx/>
              <a:buChar char="-"/>
            </a:pPr>
            <a:r>
              <a:rPr lang="ro-RO" dirty="0"/>
              <a:t>Intoleranță față de persoanele cu altă orientare sexuală decât cea convențională;</a:t>
            </a:r>
          </a:p>
          <a:p>
            <a:pPr algn="just">
              <a:buFontTx/>
              <a:buChar char="-"/>
            </a:pPr>
            <a:r>
              <a:rPr lang="ro-RO" dirty="0"/>
              <a:t>Dificultăți întâmpinate în auto-acceptarea identității sexuale, ce au ca efect lipsa vizibilității personale și sociale a persoanelor trans-gender;</a:t>
            </a:r>
          </a:p>
          <a:p>
            <a:pPr algn="just">
              <a:buFontTx/>
              <a:buChar char="-"/>
            </a:pPr>
            <a:r>
              <a:rPr lang="ro-RO" dirty="0"/>
              <a:t>Violență împotriva membrilor comunității trans-gender din România și atitudinea intolerantă față de aceștia;</a:t>
            </a:r>
          </a:p>
        </p:txBody>
      </p:sp>
      <p:pic>
        <p:nvPicPr>
          <p:cNvPr id="5" name="Picture 4">
            <a:extLst>
              <a:ext uri="{FF2B5EF4-FFF2-40B4-BE49-F238E27FC236}">
                <a16:creationId xmlns:a16="http://schemas.microsoft.com/office/drawing/2014/main" id="{E4A59F11-A465-86D8-1E57-A37442F0F9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70E0FA58-6F39-4031-62A9-072F37572B1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4205827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2AB8C-BB82-941C-E329-2F1A6EE37C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D128A-F902-59A0-6036-7138E5B3B46C}"/>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B40A1B5F-4896-FF8F-B909-7C272D26776F}"/>
              </a:ext>
            </a:extLst>
          </p:cNvPr>
          <p:cNvSpPr>
            <a:spLocks noGrp="1"/>
          </p:cNvSpPr>
          <p:nvPr>
            <p:ph idx="1"/>
          </p:nvPr>
        </p:nvSpPr>
        <p:spPr>
          <a:xfrm>
            <a:off x="838200" y="1690688"/>
            <a:ext cx="10515600" cy="4674943"/>
          </a:xfrm>
        </p:spPr>
        <p:txBody>
          <a:bodyPr>
            <a:normAutofit lnSpcReduction="10000"/>
          </a:bodyPr>
          <a:lstStyle/>
          <a:p>
            <a:pPr algn="just"/>
            <a:r>
              <a:rPr lang="ro-RO" b="1" dirty="0"/>
              <a:t>DISCRIMINAREA – cauze, exemple, fenomene</a:t>
            </a:r>
          </a:p>
          <a:p>
            <a:pPr algn="just"/>
            <a:r>
              <a:rPr lang="ro-RO" b="1" dirty="0"/>
              <a:t>c) Discriminarea după vârstă:</a:t>
            </a:r>
          </a:p>
          <a:p>
            <a:pPr algn="just">
              <a:buFontTx/>
              <a:buChar char="-"/>
            </a:pPr>
            <a:r>
              <a:rPr lang="ro-RO" dirty="0"/>
              <a:t>Accesul redus al femeilor de peste 55 ani pe piața muncii;</a:t>
            </a:r>
          </a:p>
          <a:p>
            <a:pPr algn="just">
              <a:buFontTx/>
              <a:buChar char="-"/>
            </a:pPr>
            <a:r>
              <a:rPr lang="ro-RO" dirty="0"/>
              <a:t>Slaba conștientizare de către societate a importanței îmbătrânirii active ca element de bază în asigurarea egalității de șanse pe parcursul întregii vieți;</a:t>
            </a:r>
          </a:p>
          <a:p>
            <a:pPr algn="just">
              <a:buFontTx/>
              <a:buChar char="-"/>
            </a:pPr>
            <a:r>
              <a:rPr lang="ro-RO" dirty="0"/>
              <a:t>Dificultăți de percepere de către societate a persoanelor vârstnice ca reprezentând o importantă resursă culturală și profesională;</a:t>
            </a:r>
          </a:p>
          <a:p>
            <a:pPr algn="just">
              <a:buFontTx/>
              <a:buChar char="-"/>
            </a:pPr>
            <a:r>
              <a:rPr lang="ro-RO" dirty="0"/>
              <a:t>Slaba reprezentare a tinerilor în procesul de luare a deciziilor;</a:t>
            </a:r>
          </a:p>
          <a:p>
            <a:pPr algn="just">
              <a:buFontTx/>
              <a:buChar char="-"/>
            </a:pPr>
            <a:r>
              <a:rPr lang="ro-RO" dirty="0"/>
              <a:t>Salarii mici pentru tineri;</a:t>
            </a:r>
          </a:p>
          <a:p>
            <a:pPr algn="just">
              <a:buFontTx/>
              <a:buChar char="-"/>
            </a:pPr>
            <a:endParaRPr lang="ro-RO" dirty="0"/>
          </a:p>
        </p:txBody>
      </p:sp>
      <p:pic>
        <p:nvPicPr>
          <p:cNvPr id="5" name="Picture 4">
            <a:extLst>
              <a:ext uri="{FF2B5EF4-FFF2-40B4-BE49-F238E27FC236}">
                <a16:creationId xmlns:a16="http://schemas.microsoft.com/office/drawing/2014/main" id="{86BC66AC-4A77-697C-51C6-A1D03C84B4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F2286E57-F203-7A90-FADD-23F04362D85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355557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06325-2AC4-8083-5D86-B1E3977C66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C59FDE-6F51-0378-6B52-49D590142946}"/>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A58C71F6-AF42-AC0D-837F-6D76DC6F6070}"/>
              </a:ext>
            </a:extLst>
          </p:cNvPr>
          <p:cNvSpPr>
            <a:spLocks noGrp="1"/>
          </p:cNvSpPr>
          <p:nvPr>
            <p:ph idx="1"/>
          </p:nvPr>
        </p:nvSpPr>
        <p:spPr>
          <a:xfrm>
            <a:off x="838200" y="1690688"/>
            <a:ext cx="10515600" cy="4674943"/>
          </a:xfrm>
        </p:spPr>
        <p:txBody>
          <a:bodyPr>
            <a:normAutofit/>
          </a:bodyPr>
          <a:lstStyle/>
          <a:p>
            <a:pPr algn="just"/>
            <a:r>
              <a:rPr lang="ro-RO" b="1" dirty="0"/>
              <a:t>DISCRIMINAREA – cauze, exemple, fenomene</a:t>
            </a:r>
          </a:p>
          <a:p>
            <a:pPr algn="just"/>
            <a:r>
              <a:rPr lang="ro-RO" b="1" dirty="0"/>
              <a:t>d) Discriminarea după handicap:</a:t>
            </a:r>
          </a:p>
          <a:p>
            <a:pPr algn="just">
              <a:buFontTx/>
              <a:buChar char="-"/>
            </a:pPr>
            <a:r>
              <a:rPr lang="ro-RO" dirty="0"/>
              <a:t>Accesul scăzut pe piața muncii;</a:t>
            </a:r>
          </a:p>
          <a:p>
            <a:pPr algn="just">
              <a:buFontTx/>
              <a:buChar char="-"/>
            </a:pPr>
            <a:r>
              <a:rPr lang="ro-RO" dirty="0"/>
              <a:t>Accesul scăzut la orice formă de educație;</a:t>
            </a:r>
          </a:p>
          <a:p>
            <a:pPr algn="just">
              <a:buFontTx/>
              <a:buChar char="-"/>
            </a:pPr>
            <a:r>
              <a:rPr lang="ro-RO" dirty="0"/>
              <a:t>Accesul redus al persoanelor cu handicap în mijloace de transport în comun;</a:t>
            </a:r>
          </a:p>
          <a:p>
            <a:pPr algn="just">
              <a:buFontTx/>
              <a:buChar char="-"/>
            </a:pPr>
            <a:r>
              <a:rPr lang="ro-RO" dirty="0"/>
              <a:t>Accesul redus al persoanelor cu handicap la activități culturale, sportive și de petrecere a timpului liber;</a:t>
            </a:r>
          </a:p>
          <a:p>
            <a:pPr algn="just">
              <a:buFontTx/>
              <a:buChar char="-"/>
            </a:pPr>
            <a:r>
              <a:rPr lang="ro-RO" dirty="0"/>
              <a:t>Accesibilizare scăzută în instituții publice;</a:t>
            </a:r>
          </a:p>
        </p:txBody>
      </p:sp>
      <p:pic>
        <p:nvPicPr>
          <p:cNvPr id="5" name="Picture 4">
            <a:extLst>
              <a:ext uri="{FF2B5EF4-FFF2-40B4-BE49-F238E27FC236}">
                <a16:creationId xmlns:a16="http://schemas.microsoft.com/office/drawing/2014/main" id="{09BFA69E-EEAC-B721-5208-35B8D59163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BFB24257-6F9F-5F0F-64D5-310E3A0714E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21215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BEB3C-609B-0096-B2EA-0D7AFD46E0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B03281-1844-A68C-32A4-89CDAEFBEEF7}"/>
              </a:ext>
            </a:extLst>
          </p:cNvPr>
          <p:cNvSpPr>
            <a:spLocks noGrp="1"/>
          </p:cNvSpPr>
          <p:nvPr>
            <p:ph type="ctrTitle"/>
          </p:nvPr>
        </p:nvSpPr>
        <p:spPr>
          <a:xfrm>
            <a:off x="1524000" y="1122363"/>
            <a:ext cx="9144000" cy="3742714"/>
          </a:xfrm>
        </p:spPr>
        <p:txBody>
          <a:bodyPr>
            <a:normAutofit/>
          </a:bodyPr>
          <a:lstStyle/>
          <a:p>
            <a:r>
              <a:rPr lang="en-US" b="1" dirty="0" err="1"/>
              <a:t>Sesiune</a:t>
            </a:r>
            <a:r>
              <a:rPr lang="en-US" b="1" dirty="0"/>
              <a:t> de </a:t>
            </a:r>
            <a:r>
              <a:rPr lang="en-US" b="1" dirty="0" err="1"/>
              <a:t>informare</a:t>
            </a:r>
            <a:r>
              <a:rPr lang="en-US" b="1" dirty="0"/>
              <a:t> </a:t>
            </a:r>
            <a:r>
              <a:rPr lang="en-US" b="1" dirty="0" err="1"/>
              <a:t>privind</a:t>
            </a:r>
            <a:r>
              <a:rPr lang="en-US" b="1" dirty="0"/>
              <a:t> </a:t>
            </a:r>
            <a:r>
              <a:rPr lang="en-US" b="1" dirty="0" err="1"/>
              <a:t>egalitatea</a:t>
            </a:r>
            <a:r>
              <a:rPr lang="en-US" b="1" dirty="0"/>
              <a:t> de </a:t>
            </a:r>
            <a:r>
              <a:rPr lang="ro-RO" b="1" dirty="0"/>
              <a:t>șanse și nediscriminarea	</a:t>
            </a:r>
            <a:endParaRPr lang="en-US" b="1" dirty="0"/>
          </a:p>
        </p:txBody>
      </p:sp>
      <p:pic>
        <p:nvPicPr>
          <p:cNvPr id="5" name="Picture 4">
            <a:extLst>
              <a:ext uri="{FF2B5EF4-FFF2-40B4-BE49-F238E27FC236}">
                <a16:creationId xmlns:a16="http://schemas.microsoft.com/office/drawing/2014/main" id="{98727D0E-6613-3A15-4D1B-D545016226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60364FE0-7F08-2C58-AC62-65DE892BE0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4030" y="5602044"/>
            <a:ext cx="3743325" cy="438150"/>
          </a:xfrm>
          <a:prstGeom prst="rect">
            <a:avLst/>
          </a:prstGeom>
          <a:noFill/>
          <a:ln>
            <a:noFill/>
          </a:ln>
        </p:spPr>
      </p:pic>
    </p:spTree>
    <p:extLst>
      <p:ext uri="{BB962C8B-B14F-4D97-AF65-F5344CB8AC3E}">
        <p14:creationId xmlns:p14="http://schemas.microsoft.com/office/powerpoint/2010/main" val="674528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E5BA3-B361-E904-576F-4A8F0C7CEF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29007-9B8B-8DD6-B857-F72BEBE3454C}"/>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CEAD6D27-4308-3B67-F7A5-4507B2A0FD9F}"/>
              </a:ext>
            </a:extLst>
          </p:cNvPr>
          <p:cNvSpPr>
            <a:spLocks noGrp="1"/>
          </p:cNvSpPr>
          <p:nvPr>
            <p:ph idx="1"/>
          </p:nvPr>
        </p:nvSpPr>
        <p:spPr>
          <a:xfrm>
            <a:off x="838200" y="1690688"/>
            <a:ext cx="10515600" cy="4674943"/>
          </a:xfrm>
        </p:spPr>
        <p:txBody>
          <a:bodyPr>
            <a:normAutofit lnSpcReduction="10000"/>
          </a:bodyPr>
          <a:lstStyle/>
          <a:p>
            <a:pPr algn="just"/>
            <a:r>
              <a:rPr lang="ro-RO" b="1" dirty="0"/>
              <a:t>DISCRIMINAREA – cauze, exemple, fenomene</a:t>
            </a:r>
          </a:p>
          <a:p>
            <a:pPr algn="just"/>
            <a:r>
              <a:rPr lang="ro-RO" b="1" dirty="0"/>
              <a:t>e) Discriminarea după etnie:</a:t>
            </a:r>
          </a:p>
          <a:p>
            <a:pPr algn="just">
              <a:buFontTx/>
              <a:buChar char="-"/>
            </a:pPr>
            <a:r>
              <a:rPr lang="ro-RO" dirty="0"/>
              <a:t>Existența unor stereotipuri negative referitoare la unele minorități naționale în opinia publică și în mass media;</a:t>
            </a:r>
          </a:p>
          <a:p>
            <a:pPr algn="just">
              <a:buFontTx/>
              <a:buChar char="-"/>
            </a:pPr>
            <a:r>
              <a:rPr lang="ro-RO" dirty="0"/>
              <a:t>Slaba reprezentare a tinerilor și femeilor aparținând minorităților naționale în viața publică;</a:t>
            </a:r>
          </a:p>
          <a:p>
            <a:pPr algn="just">
              <a:buFontTx/>
              <a:buChar char="-"/>
            </a:pPr>
            <a:r>
              <a:rPr lang="ro-RO" dirty="0"/>
              <a:t>Acces redus la locuri de muncă pentru femei;</a:t>
            </a:r>
          </a:p>
          <a:p>
            <a:pPr algn="just">
              <a:buFontTx/>
              <a:buChar char="-"/>
            </a:pPr>
            <a:r>
              <a:rPr lang="ro-RO" dirty="0"/>
              <a:t>Inegalități între femei și bărbați de etnie romă datorate tradițiilor;</a:t>
            </a:r>
          </a:p>
          <a:p>
            <a:pPr algn="just">
              <a:buFontTx/>
              <a:buChar char="-"/>
            </a:pPr>
            <a:r>
              <a:rPr lang="ro-RO" dirty="0"/>
              <a:t>Existența unor norme comunitare care nu permit femeilor rome dezvoltarea unei cariere profesionale.</a:t>
            </a:r>
          </a:p>
        </p:txBody>
      </p:sp>
      <p:pic>
        <p:nvPicPr>
          <p:cNvPr id="5" name="Picture 4">
            <a:extLst>
              <a:ext uri="{FF2B5EF4-FFF2-40B4-BE49-F238E27FC236}">
                <a16:creationId xmlns:a16="http://schemas.microsoft.com/office/drawing/2014/main" id="{FFC561C7-5A4F-EAF8-5F8A-98D1FE86C0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DB46AD89-11DB-4978-A566-F63D60E47C5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3841696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1437C-6754-ED07-CAB3-A82E9121FC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E4463-0BEA-AEA5-38F2-6AAE9A0077E0}"/>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5DB385AE-36E8-4D6C-593B-7DF568CEE180}"/>
              </a:ext>
            </a:extLst>
          </p:cNvPr>
          <p:cNvSpPr>
            <a:spLocks noGrp="1"/>
          </p:cNvSpPr>
          <p:nvPr>
            <p:ph idx="1"/>
          </p:nvPr>
        </p:nvSpPr>
        <p:spPr>
          <a:xfrm>
            <a:off x="838200" y="1690688"/>
            <a:ext cx="10515600" cy="4674943"/>
          </a:xfrm>
        </p:spPr>
        <p:txBody>
          <a:bodyPr>
            <a:normAutofit/>
          </a:bodyPr>
          <a:lstStyle/>
          <a:p>
            <a:pPr algn="just"/>
            <a:r>
              <a:rPr lang="ro-RO" b="1" dirty="0"/>
              <a:t>DISCRIMINAREA – cauze, exemple, fenomene</a:t>
            </a:r>
          </a:p>
          <a:p>
            <a:pPr algn="just"/>
            <a:r>
              <a:rPr lang="ro-RO" b="1" dirty="0"/>
              <a:t>f) Discriminarea după religie:</a:t>
            </a:r>
          </a:p>
          <a:p>
            <a:pPr algn="just">
              <a:buFontTx/>
              <a:buChar char="-"/>
            </a:pPr>
            <a:r>
              <a:rPr lang="ro-RO" dirty="0"/>
              <a:t>Existența unor percepții greșite în ceea ce privește organizațiile religioase nou apărute (mormoni, metodiști, prezbiterieni etc);</a:t>
            </a:r>
          </a:p>
          <a:p>
            <a:pPr algn="just">
              <a:buFontTx/>
              <a:buChar char="-"/>
            </a:pPr>
            <a:r>
              <a:rPr lang="ro-RO" dirty="0"/>
              <a:t>Educație redusă în ceea ce privește diversitatea religioasă;</a:t>
            </a:r>
          </a:p>
          <a:p>
            <a:pPr algn="just">
              <a:buFontTx/>
              <a:buChar char="-"/>
            </a:pPr>
            <a:endParaRPr lang="ro-RO" dirty="0"/>
          </a:p>
          <a:p>
            <a:pPr algn="just">
              <a:buFontTx/>
              <a:buChar char="-"/>
            </a:pPr>
            <a:endParaRPr lang="ro-RO" dirty="0"/>
          </a:p>
        </p:txBody>
      </p:sp>
      <p:pic>
        <p:nvPicPr>
          <p:cNvPr id="5" name="Picture 4">
            <a:extLst>
              <a:ext uri="{FF2B5EF4-FFF2-40B4-BE49-F238E27FC236}">
                <a16:creationId xmlns:a16="http://schemas.microsoft.com/office/drawing/2014/main" id="{00613E9C-6221-409C-1E4E-BC3D1A4F3B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2D9B9984-2E15-E6E1-CFB9-065536D8438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3318646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88662-C62A-1DD0-B6CE-8479A62356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563846-921B-A209-3468-10D983D12329}"/>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BF05DD0A-F766-FF43-E9A4-6999FC178773}"/>
              </a:ext>
            </a:extLst>
          </p:cNvPr>
          <p:cNvSpPr>
            <a:spLocks noGrp="1"/>
          </p:cNvSpPr>
          <p:nvPr>
            <p:ph idx="1"/>
          </p:nvPr>
        </p:nvSpPr>
        <p:spPr>
          <a:xfrm>
            <a:off x="838200" y="1690688"/>
            <a:ext cx="10515600" cy="4674943"/>
          </a:xfrm>
        </p:spPr>
        <p:txBody>
          <a:bodyPr>
            <a:normAutofit lnSpcReduction="10000"/>
          </a:bodyPr>
          <a:lstStyle/>
          <a:p>
            <a:pPr algn="just"/>
            <a:r>
              <a:rPr lang="ro-RO" b="1" dirty="0"/>
              <a:t>Legislație aplicabilă:</a:t>
            </a:r>
          </a:p>
          <a:p>
            <a:pPr algn="just"/>
            <a:r>
              <a:rPr lang="ro-RO" dirty="0"/>
              <a:t>Constituția României;</a:t>
            </a:r>
          </a:p>
          <a:p>
            <a:pPr algn="just"/>
            <a:r>
              <a:rPr lang="ro-RO" dirty="0"/>
              <a:t>Codul Muncii;</a:t>
            </a:r>
          </a:p>
          <a:p>
            <a:pPr algn="just"/>
            <a:r>
              <a:rPr lang="ro-RO" dirty="0"/>
              <a:t>Codul Penal;</a:t>
            </a:r>
          </a:p>
          <a:p>
            <a:pPr algn="just"/>
            <a:r>
              <a:rPr lang="en-US" dirty="0" err="1"/>
              <a:t>Legea</a:t>
            </a:r>
            <a:r>
              <a:rPr lang="en-US" dirty="0"/>
              <a:t> nr. 202/2002 </a:t>
            </a:r>
            <a:r>
              <a:rPr lang="en-US" dirty="0" err="1"/>
              <a:t>privind</a:t>
            </a:r>
            <a:r>
              <a:rPr lang="en-US" dirty="0"/>
              <a:t> </a:t>
            </a:r>
            <a:r>
              <a:rPr lang="en-US" dirty="0" err="1"/>
              <a:t>egalitatea</a:t>
            </a:r>
            <a:r>
              <a:rPr lang="en-US" dirty="0"/>
              <a:t> de </a:t>
            </a:r>
            <a:r>
              <a:rPr lang="en-US" dirty="0" err="1"/>
              <a:t>şanse</a:t>
            </a:r>
            <a:r>
              <a:rPr lang="en-US" dirty="0"/>
              <a:t> </a:t>
            </a:r>
            <a:r>
              <a:rPr lang="en-US" dirty="0" err="1"/>
              <a:t>şi</a:t>
            </a:r>
            <a:r>
              <a:rPr lang="en-US" dirty="0"/>
              <a:t> de </a:t>
            </a:r>
            <a:r>
              <a:rPr lang="en-US" dirty="0" err="1"/>
              <a:t>tratament</a:t>
            </a:r>
            <a:r>
              <a:rPr lang="en-US" dirty="0"/>
              <a:t> </a:t>
            </a:r>
            <a:r>
              <a:rPr lang="en-US" dirty="0" err="1"/>
              <a:t>între</a:t>
            </a:r>
            <a:r>
              <a:rPr lang="en-US" dirty="0"/>
              <a:t> </a:t>
            </a:r>
            <a:r>
              <a:rPr lang="en-US" dirty="0" err="1"/>
              <a:t>femei</a:t>
            </a:r>
            <a:r>
              <a:rPr lang="en-US" dirty="0"/>
              <a:t> </a:t>
            </a:r>
            <a:r>
              <a:rPr lang="en-US" dirty="0" err="1"/>
              <a:t>şi</a:t>
            </a:r>
            <a:r>
              <a:rPr lang="en-US" dirty="0"/>
              <a:t> </a:t>
            </a:r>
            <a:r>
              <a:rPr lang="en-US" dirty="0" err="1"/>
              <a:t>bărbaţi</a:t>
            </a:r>
            <a:r>
              <a:rPr lang="en-US" dirty="0"/>
              <a:t>, </a:t>
            </a:r>
            <a:r>
              <a:rPr lang="en-US" dirty="0" err="1"/>
              <a:t>republicată</a:t>
            </a:r>
            <a:r>
              <a:rPr lang="en-US" dirty="0"/>
              <a:t>; </a:t>
            </a:r>
            <a:endParaRPr lang="ro-RO" dirty="0"/>
          </a:p>
          <a:p>
            <a:pPr algn="just"/>
            <a:r>
              <a:rPr lang="ro-RO" dirty="0"/>
              <a:t>OUG </a:t>
            </a:r>
            <a:r>
              <a:rPr lang="en-US" dirty="0"/>
              <a:t>nr. 61/2008 </a:t>
            </a:r>
            <a:r>
              <a:rPr lang="en-US" dirty="0" err="1"/>
              <a:t>privind</a:t>
            </a:r>
            <a:r>
              <a:rPr lang="en-US" dirty="0"/>
              <a:t> </a:t>
            </a:r>
            <a:r>
              <a:rPr lang="en-US" dirty="0" err="1"/>
              <a:t>implementarea</a:t>
            </a:r>
            <a:r>
              <a:rPr lang="en-US" dirty="0"/>
              <a:t> </a:t>
            </a:r>
            <a:r>
              <a:rPr lang="en-US" dirty="0" err="1"/>
              <a:t>principiului</a:t>
            </a:r>
            <a:r>
              <a:rPr lang="en-US" dirty="0"/>
              <a:t> </a:t>
            </a:r>
            <a:r>
              <a:rPr lang="en-US" dirty="0" err="1"/>
              <a:t>egalităţii</a:t>
            </a:r>
            <a:r>
              <a:rPr lang="en-US" dirty="0"/>
              <a:t> de </a:t>
            </a:r>
            <a:r>
              <a:rPr lang="en-US" dirty="0" err="1"/>
              <a:t>tratament</a:t>
            </a:r>
            <a:r>
              <a:rPr lang="en-US" dirty="0"/>
              <a:t> </a:t>
            </a:r>
            <a:r>
              <a:rPr lang="en-US" dirty="0" err="1"/>
              <a:t>între</a:t>
            </a:r>
            <a:r>
              <a:rPr lang="en-US" dirty="0"/>
              <a:t> </a:t>
            </a:r>
            <a:r>
              <a:rPr lang="en-US" dirty="0" err="1"/>
              <a:t>femei</a:t>
            </a:r>
            <a:r>
              <a:rPr lang="en-US" dirty="0"/>
              <a:t> </a:t>
            </a:r>
            <a:r>
              <a:rPr lang="en-US" dirty="0" err="1"/>
              <a:t>si</a:t>
            </a:r>
            <a:r>
              <a:rPr lang="en-US" dirty="0"/>
              <a:t> </a:t>
            </a:r>
            <a:r>
              <a:rPr lang="en-US" dirty="0" err="1"/>
              <a:t>bărbaţi</a:t>
            </a:r>
            <a:r>
              <a:rPr lang="en-US" dirty="0"/>
              <a:t> </a:t>
            </a:r>
            <a:r>
              <a:rPr lang="en-US" dirty="0" err="1"/>
              <a:t>în</a:t>
            </a:r>
            <a:r>
              <a:rPr lang="en-US" dirty="0"/>
              <a:t> </a:t>
            </a:r>
            <a:r>
              <a:rPr lang="en-US" dirty="0" err="1"/>
              <a:t>ceea</a:t>
            </a:r>
            <a:r>
              <a:rPr lang="en-US" dirty="0"/>
              <a:t> </a:t>
            </a:r>
            <a:r>
              <a:rPr lang="en-US" dirty="0" err="1"/>
              <a:t>ce</a:t>
            </a:r>
            <a:r>
              <a:rPr lang="en-US" dirty="0"/>
              <a:t> </a:t>
            </a:r>
            <a:r>
              <a:rPr lang="en-US" dirty="0" err="1"/>
              <a:t>priveşte</a:t>
            </a:r>
            <a:r>
              <a:rPr lang="en-US" dirty="0"/>
              <a:t> </a:t>
            </a:r>
            <a:r>
              <a:rPr lang="en-US" dirty="0" err="1"/>
              <a:t>accesul</a:t>
            </a:r>
            <a:r>
              <a:rPr lang="en-US" dirty="0"/>
              <a:t> la </a:t>
            </a:r>
            <a:r>
              <a:rPr lang="en-US" dirty="0" err="1"/>
              <a:t>bunuri</a:t>
            </a:r>
            <a:r>
              <a:rPr lang="en-US" dirty="0"/>
              <a:t> </a:t>
            </a:r>
            <a:r>
              <a:rPr lang="en-US" dirty="0" err="1"/>
              <a:t>şi</a:t>
            </a:r>
            <a:r>
              <a:rPr lang="en-US" dirty="0"/>
              <a:t> </a:t>
            </a:r>
            <a:r>
              <a:rPr lang="en-US" dirty="0" err="1"/>
              <a:t>servicii</a:t>
            </a:r>
            <a:r>
              <a:rPr lang="en-US" dirty="0"/>
              <a:t> </a:t>
            </a:r>
            <a:r>
              <a:rPr lang="en-US" dirty="0" err="1"/>
              <a:t>şi</a:t>
            </a:r>
            <a:r>
              <a:rPr lang="en-US" dirty="0"/>
              <a:t> </a:t>
            </a:r>
            <a:r>
              <a:rPr lang="en-US" dirty="0" err="1"/>
              <a:t>furnizarea</a:t>
            </a:r>
            <a:r>
              <a:rPr lang="en-US" dirty="0"/>
              <a:t> de </a:t>
            </a:r>
            <a:r>
              <a:rPr lang="en-US" dirty="0" err="1"/>
              <a:t>bunuri</a:t>
            </a:r>
            <a:r>
              <a:rPr lang="en-US" dirty="0"/>
              <a:t> </a:t>
            </a:r>
            <a:r>
              <a:rPr lang="en-US" dirty="0" err="1"/>
              <a:t>şi</a:t>
            </a:r>
            <a:r>
              <a:rPr lang="en-US" dirty="0"/>
              <a:t> </a:t>
            </a:r>
            <a:r>
              <a:rPr lang="en-US" dirty="0" err="1"/>
              <a:t>servicii</a:t>
            </a:r>
            <a:r>
              <a:rPr lang="en-US" dirty="0"/>
              <a:t>;</a:t>
            </a:r>
            <a:endParaRPr lang="ro-RO" dirty="0"/>
          </a:p>
          <a:p>
            <a:pPr algn="just"/>
            <a:r>
              <a:rPr lang="ro-RO" dirty="0"/>
              <a:t>OG </a:t>
            </a:r>
            <a:r>
              <a:rPr lang="en-US" dirty="0"/>
              <a:t>nr. 137/2000 </a:t>
            </a:r>
            <a:r>
              <a:rPr lang="en-US" dirty="0" err="1"/>
              <a:t>republicată</a:t>
            </a:r>
            <a:r>
              <a:rPr lang="en-US" dirty="0"/>
              <a:t> </a:t>
            </a:r>
            <a:r>
              <a:rPr lang="en-US" dirty="0" err="1"/>
              <a:t>privind</a:t>
            </a:r>
            <a:r>
              <a:rPr lang="en-US" dirty="0"/>
              <a:t> </a:t>
            </a:r>
            <a:r>
              <a:rPr lang="en-US" dirty="0" err="1"/>
              <a:t>prevenirea</a:t>
            </a:r>
            <a:r>
              <a:rPr lang="en-US" dirty="0"/>
              <a:t> </a:t>
            </a:r>
            <a:r>
              <a:rPr lang="en-US" dirty="0" err="1"/>
              <a:t>şi</a:t>
            </a:r>
            <a:r>
              <a:rPr lang="en-US" dirty="0"/>
              <a:t> </a:t>
            </a:r>
            <a:r>
              <a:rPr lang="en-US" dirty="0" err="1"/>
              <a:t>sancţionarea</a:t>
            </a:r>
            <a:r>
              <a:rPr lang="en-US" dirty="0"/>
              <a:t> </a:t>
            </a:r>
            <a:r>
              <a:rPr lang="en-US" dirty="0" err="1"/>
              <a:t>tuturor</a:t>
            </a:r>
            <a:r>
              <a:rPr lang="en-US" dirty="0"/>
              <a:t> </a:t>
            </a:r>
            <a:r>
              <a:rPr lang="en-US" dirty="0" err="1"/>
              <a:t>formelor</a:t>
            </a:r>
            <a:r>
              <a:rPr lang="en-US" dirty="0"/>
              <a:t> de </a:t>
            </a:r>
            <a:r>
              <a:rPr lang="en-US" dirty="0" err="1"/>
              <a:t>discriminare</a:t>
            </a:r>
            <a:r>
              <a:rPr lang="ro-RO" dirty="0"/>
              <a:t>;</a:t>
            </a:r>
          </a:p>
          <a:p>
            <a:pPr algn="just"/>
            <a:endParaRPr lang="ro-RO" dirty="0"/>
          </a:p>
          <a:p>
            <a:pPr algn="just"/>
            <a:endParaRPr lang="ro-RO" dirty="0"/>
          </a:p>
          <a:p>
            <a:pPr algn="just">
              <a:buFontTx/>
              <a:buChar char="-"/>
            </a:pPr>
            <a:endParaRPr lang="ro-RO" dirty="0"/>
          </a:p>
          <a:p>
            <a:pPr algn="just">
              <a:buFontTx/>
              <a:buChar char="-"/>
            </a:pPr>
            <a:endParaRPr lang="ro-RO" dirty="0"/>
          </a:p>
        </p:txBody>
      </p:sp>
      <p:pic>
        <p:nvPicPr>
          <p:cNvPr id="5" name="Picture 4">
            <a:extLst>
              <a:ext uri="{FF2B5EF4-FFF2-40B4-BE49-F238E27FC236}">
                <a16:creationId xmlns:a16="http://schemas.microsoft.com/office/drawing/2014/main" id="{E0350820-6EAE-7B52-F670-9E2698A49D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30AE30AB-27A2-F889-E72E-9EFD593F14E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131844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223B8-7D67-C50C-1A7C-0A1F0D79CA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87AFDC-872B-0757-D8E9-AAFFFA4AA5B5}"/>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CCA04ACB-5502-F24B-6652-A18A18277CEA}"/>
              </a:ext>
            </a:extLst>
          </p:cNvPr>
          <p:cNvSpPr>
            <a:spLocks noGrp="1"/>
          </p:cNvSpPr>
          <p:nvPr>
            <p:ph idx="1"/>
          </p:nvPr>
        </p:nvSpPr>
        <p:spPr>
          <a:xfrm>
            <a:off x="838200" y="1690688"/>
            <a:ext cx="10515600" cy="4674943"/>
          </a:xfrm>
        </p:spPr>
        <p:txBody>
          <a:bodyPr>
            <a:normAutofit/>
          </a:bodyPr>
          <a:lstStyle/>
          <a:p>
            <a:pPr algn="just"/>
            <a:r>
              <a:rPr lang="ro-RO" b="1" dirty="0"/>
              <a:t>Legislație aplicabilă:</a:t>
            </a:r>
          </a:p>
          <a:p>
            <a:pPr algn="just"/>
            <a:r>
              <a:rPr lang="en-US" dirty="0" err="1"/>
              <a:t>Hotărârea</a:t>
            </a:r>
            <a:r>
              <a:rPr lang="en-US" dirty="0"/>
              <a:t> </a:t>
            </a:r>
            <a:r>
              <a:rPr lang="en-US" dirty="0" err="1"/>
              <a:t>Guvernului</a:t>
            </a:r>
            <a:r>
              <a:rPr lang="en-US" dirty="0"/>
              <a:t> nr. 285 din 4 </a:t>
            </a:r>
            <a:r>
              <a:rPr lang="en-US" dirty="0" err="1"/>
              <a:t>martie</a:t>
            </a:r>
            <a:r>
              <a:rPr lang="en-US" dirty="0"/>
              <a:t> 2004 </a:t>
            </a:r>
            <a:r>
              <a:rPr lang="en-US" dirty="0" err="1"/>
              <a:t>privind</a:t>
            </a:r>
            <a:r>
              <a:rPr lang="en-US" dirty="0"/>
              <a:t> </a:t>
            </a:r>
            <a:r>
              <a:rPr lang="en-US" dirty="0" err="1"/>
              <a:t>aplicarea</a:t>
            </a:r>
            <a:r>
              <a:rPr lang="en-US" dirty="0"/>
              <a:t> </a:t>
            </a:r>
            <a:r>
              <a:rPr lang="en-US" dirty="0" err="1"/>
              <a:t>Planului</a:t>
            </a:r>
            <a:r>
              <a:rPr lang="en-US" dirty="0"/>
              <a:t> </a:t>
            </a:r>
            <a:r>
              <a:rPr lang="en-US" dirty="0" err="1"/>
              <a:t>naţional</a:t>
            </a:r>
            <a:r>
              <a:rPr lang="en-US" dirty="0"/>
              <a:t> de </a:t>
            </a:r>
            <a:r>
              <a:rPr lang="en-US" dirty="0" err="1"/>
              <a:t>acţiune</a:t>
            </a:r>
            <a:r>
              <a:rPr lang="en-US" dirty="0"/>
              <a:t> </a:t>
            </a:r>
            <a:r>
              <a:rPr lang="en-US" dirty="0" err="1"/>
              <a:t>pentru</a:t>
            </a:r>
            <a:r>
              <a:rPr lang="en-US" dirty="0"/>
              <a:t> </a:t>
            </a:r>
            <a:r>
              <a:rPr lang="en-US" dirty="0" err="1"/>
              <a:t>egalitatea</a:t>
            </a:r>
            <a:r>
              <a:rPr lang="en-US" dirty="0"/>
              <a:t> de </a:t>
            </a:r>
            <a:r>
              <a:rPr lang="en-US" dirty="0" err="1"/>
              <a:t>şanse</a:t>
            </a:r>
            <a:r>
              <a:rPr lang="en-US" dirty="0"/>
              <a:t> </a:t>
            </a:r>
            <a:r>
              <a:rPr lang="en-US" dirty="0" err="1"/>
              <a:t>între</a:t>
            </a:r>
            <a:r>
              <a:rPr lang="en-US" dirty="0"/>
              <a:t> </a:t>
            </a:r>
            <a:r>
              <a:rPr lang="en-US" dirty="0" err="1"/>
              <a:t>femei</a:t>
            </a:r>
            <a:r>
              <a:rPr lang="en-US" dirty="0"/>
              <a:t> </a:t>
            </a:r>
            <a:r>
              <a:rPr lang="en-US" dirty="0" err="1"/>
              <a:t>şi</a:t>
            </a:r>
            <a:r>
              <a:rPr lang="en-US" dirty="0"/>
              <a:t> </a:t>
            </a:r>
            <a:r>
              <a:rPr lang="en-US" dirty="0" err="1"/>
              <a:t>bărbaţi</a:t>
            </a:r>
            <a:r>
              <a:rPr lang="ro-RO" dirty="0"/>
              <a:t>;</a:t>
            </a:r>
          </a:p>
          <a:p>
            <a:pPr algn="just"/>
            <a:r>
              <a:rPr lang="ro-RO" dirty="0"/>
              <a:t>Legea nr.23/2015 pentru declararea zilei de 8 mai Ziua egalității de șanse între femei și bărbați;</a:t>
            </a:r>
          </a:p>
          <a:p>
            <a:pPr algn="just"/>
            <a:r>
              <a:rPr lang="ro-RO" dirty="0"/>
              <a:t>OUG nr.67/2007 privind aplicarea principiului egalității de tratament între bărbați și femei în cadrul schemelor profesionale de securitate socială;</a:t>
            </a:r>
          </a:p>
          <a:p>
            <a:pPr algn="just"/>
            <a:endParaRPr lang="ro-RO" dirty="0"/>
          </a:p>
          <a:p>
            <a:pPr algn="just">
              <a:buFontTx/>
              <a:buChar char="-"/>
            </a:pPr>
            <a:endParaRPr lang="ro-RO" dirty="0"/>
          </a:p>
          <a:p>
            <a:pPr algn="just">
              <a:buFontTx/>
              <a:buChar char="-"/>
            </a:pPr>
            <a:endParaRPr lang="ro-RO" dirty="0"/>
          </a:p>
        </p:txBody>
      </p:sp>
      <p:pic>
        <p:nvPicPr>
          <p:cNvPr id="5" name="Picture 4">
            <a:extLst>
              <a:ext uri="{FF2B5EF4-FFF2-40B4-BE49-F238E27FC236}">
                <a16:creationId xmlns:a16="http://schemas.microsoft.com/office/drawing/2014/main" id="{2A3B15C2-89A3-E385-9125-E46909E119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C1C71453-9D69-6C9D-7DE6-2E2FB2120BE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45012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83EE3-C0CD-D0E2-BC4D-6243820B13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E41FEC-F09F-DE4E-F1CE-C835151B45DD}"/>
              </a:ext>
            </a:extLst>
          </p:cNvPr>
          <p:cNvSpPr>
            <a:spLocks noGrp="1"/>
          </p:cNvSpPr>
          <p:nvPr>
            <p:ph type="title"/>
          </p:nvPr>
        </p:nvSpPr>
        <p:spPr>
          <a:xfrm>
            <a:off x="838199" y="365125"/>
            <a:ext cx="10626969" cy="1594338"/>
          </a:xfrm>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BD556E4E-B2E8-4B70-1B1A-81EFB24977B2}"/>
              </a:ext>
            </a:extLst>
          </p:cNvPr>
          <p:cNvSpPr>
            <a:spLocks noGrp="1"/>
          </p:cNvSpPr>
          <p:nvPr>
            <p:ph idx="1"/>
          </p:nvPr>
        </p:nvSpPr>
        <p:spPr/>
        <p:txBody>
          <a:bodyPr/>
          <a:lstStyle/>
          <a:p>
            <a:pPr algn="just"/>
            <a:endParaRPr lang="ro-RO" dirty="0"/>
          </a:p>
          <a:p>
            <a:pPr algn="just"/>
            <a:r>
              <a:rPr lang="en-US" dirty="0" err="1"/>
              <a:t>Prin</a:t>
            </a:r>
            <a:r>
              <a:rPr lang="en-US" dirty="0"/>
              <a:t> </a:t>
            </a:r>
            <a:r>
              <a:rPr lang="en-US" b="1" dirty="0" err="1"/>
              <a:t>egalitate</a:t>
            </a:r>
            <a:r>
              <a:rPr lang="en-US" b="1" dirty="0"/>
              <a:t> de </a:t>
            </a:r>
            <a:r>
              <a:rPr lang="en-US" b="1" dirty="0" err="1"/>
              <a:t>şanse</a:t>
            </a:r>
            <a:r>
              <a:rPr lang="en-US" b="1" dirty="0"/>
              <a:t> </a:t>
            </a:r>
            <a:r>
              <a:rPr lang="en-US" b="1" dirty="0" err="1"/>
              <a:t>şi</a:t>
            </a:r>
            <a:r>
              <a:rPr lang="en-US" b="1" dirty="0"/>
              <a:t> de </a:t>
            </a:r>
            <a:r>
              <a:rPr lang="en-US" b="1" dirty="0" err="1"/>
              <a:t>tratament</a:t>
            </a:r>
            <a:r>
              <a:rPr lang="en-US" b="1" dirty="0"/>
              <a:t> </a:t>
            </a:r>
            <a:r>
              <a:rPr lang="en-US" b="1" dirty="0" err="1"/>
              <a:t>între</a:t>
            </a:r>
            <a:r>
              <a:rPr lang="en-US" b="1" dirty="0"/>
              <a:t> </a:t>
            </a:r>
            <a:r>
              <a:rPr lang="en-US" b="1" dirty="0" err="1"/>
              <a:t>femei</a:t>
            </a:r>
            <a:r>
              <a:rPr lang="en-US" b="1" dirty="0"/>
              <a:t> </a:t>
            </a:r>
            <a:r>
              <a:rPr lang="en-US" b="1" dirty="0" err="1"/>
              <a:t>şi</a:t>
            </a:r>
            <a:r>
              <a:rPr lang="en-US" b="1" dirty="0"/>
              <a:t> </a:t>
            </a:r>
            <a:r>
              <a:rPr lang="en-US" b="1" dirty="0" err="1"/>
              <a:t>bărbaţi</a:t>
            </a:r>
            <a:r>
              <a:rPr lang="en-US" b="1" dirty="0"/>
              <a:t> se </a:t>
            </a:r>
            <a:r>
              <a:rPr lang="en-US" dirty="0" err="1"/>
              <a:t>înţelege</a:t>
            </a:r>
            <a:r>
              <a:rPr lang="en-US" dirty="0"/>
              <a:t> </a:t>
            </a:r>
            <a:r>
              <a:rPr lang="en-US" dirty="0" err="1"/>
              <a:t>luarea</a:t>
            </a:r>
            <a:r>
              <a:rPr lang="en-US" dirty="0"/>
              <a:t> </a:t>
            </a:r>
            <a:r>
              <a:rPr lang="en-US" dirty="0" err="1"/>
              <a:t>în</a:t>
            </a:r>
            <a:r>
              <a:rPr lang="ro-RO" dirty="0"/>
              <a:t> </a:t>
            </a:r>
            <a:r>
              <a:rPr lang="en-US" dirty="0" err="1"/>
              <a:t>considerare</a:t>
            </a:r>
            <a:r>
              <a:rPr lang="en-US" dirty="0"/>
              <a:t> a </a:t>
            </a:r>
            <a:r>
              <a:rPr lang="en-US" dirty="0" err="1"/>
              <a:t>capacităţilor</a:t>
            </a:r>
            <a:r>
              <a:rPr lang="en-US" dirty="0"/>
              <a:t>, </a:t>
            </a:r>
            <a:r>
              <a:rPr lang="en-US" dirty="0" err="1"/>
              <a:t>nevoilor</a:t>
            </a:r>
            <a:r>
              <a:rPr lang="en-US" dirty="0"/>
              <a:t> </a:t>
            </a:r>
            <a:r>
              <a:rPr lang="en-US" dirty="0" err="1"/>
              <a:t>şi</a:t>
            </a:r>
            <a:r>
              <a:rPr lang="en-US" dirty="0"/>
              <a:t> </a:t>
            </a:r>
            <a:r>
              <a:rPr lang="en-US" dirty="0" err="1"/>
              <a:t>aspiraţiilor</a:t>
            </a:r>
            <a:r>
              <a:rPr lang="en-US" dirty="0"/>
              <a:t> </a:t>
            </a:r>
            <a:r>
              <a:rPr lang="en-US" dirty="0" err="1"/>
              <a:t>diferite</a:t>
            </a:r>
            <a:r>
              <a:rPr lang="en-US" dirty="0"/>
              <a:t> ale </a:t>
            </a:r>
            <a:r>
              <a:rPr lang="en-US" dirty="0" err="1"/>
              <a:t>persoanelor</a:t>
            </a:r>
            <a:r>
              <a:rPr lang="en-US" dirty="0"/>
              <a:t> de sex</a:t>
            </a:r>
            <a:r>
              <a:rPr lang="ro-RO" dirty="0"/>
              <a:t> </a:t>
            </a:r>
            <a:r>
              <a:rPr lang="en-US" dirty="0" err="1"/>
              <a:t>masculin</a:t>
            </a:r>
            <a:r>
              <a:rPr lang="en-US" dirty="0"/>
              <a:t> </a:t>
            </a:r>
            <a:r>
              <a:rPr lang="en-US" dirty="0" err="1"/>
              <a:t>şi</a:t>
            </a:r>
            <a:r>
              <a:rPr lang="en-US" dirty="0"/>
              <a:t>, </a:t>
            </a:r>
            <a:r>
              <a:rPr lang="en-US" dirty="0" err="1"/>
              <a:t>respectiv</a:t>
            </a:r>
            <a:r>
              <a:rPr lang="en-US" dirty="0"/>
              <a:t>, </a:t>
            </a:r>
            <a:r>
              <a:rPr lang="en-US" dirty="0" err="1"/>
              <a:t>feminin</a:t>
            </a:r>
            <a:r>
              <a:rPr lang="en-US" dirty="0"/>
              <a:t> </a:t>
            </a:r>
            <a:r>
              <a:rPr lang="en-US" dirty="0" err="1"/>
              <a:t>şi</a:t>
            </a:r>
            <a:r>
              <a:rPr lang="en-US" dirty="0"/>
              <a:t> </a:t>
            </a:r>
            <a:r>
              <a:rPr lang="en-US" dirty="0" err="1"/>
              <a:t>tratamentul</a:t>
            </a:r>
            <a:r>
              <a:rPr lang="en-US" dirty="0"/>
              <a:t> egal al </a:t>
            </a:r>
            <a:r>
              <a:rPr lang="en-US" dirty="0" err="1"/>
              <a:t>acestora</a:t>
            </a:r>
            <a:r>
              <a:rPr lang="ro-RO" dirty="0"/>
              <a:t>.</a:t>
            </a:r>
          </a:p>
          <a:p>
            <a:pPr algn="just"/>
            <a:r>
              <a:rPr lang="en-US" b="1" dirty="0" err="1"/>
              <a:t>Discriminare</a:t>
            </a:r>
            <a:r>
              <a:rPr lang="en-US" dirty="0"/>
              <a:t> – a </a:t>
            </a:r>
            <a:r>
              <a:rPr lang="en-US" dirty="0" err="1"/>
              <a:t>diferenţia</a:t>
            </a:r>
            <a:r>
              <a:rPr lang="en-US" dirty="0"/>
              <a:t> </a:t>
            </a:r>
            <a:r>
              <a:rPr lang="en-US" dirty="0" err="1"/>
              <a:t>sau</a:t>
            </a:r>
            <a:r>
              <a:rPr lang="en-US" dirty="0"/>
              <a:t> a </a:t>
            </a:r>
            <a:r>
              <a:rPr lang="en-US" dirty="0" err="1"/>
              <a:t>trata</a:t>
            </a:r>
            <a:r>
              <a:rPr lang="en-US" dirty="0"/>
              <a:t> </a:t>
            </a:r>
            <a:r>
              <a:rPr lang="en-US" dirty="0" err="1"/>
              <a:t>diferit</a:t>
            </a:r>
            <a:r>
              <a:rPr lang="en-US" dirty="0"/>
              <a:t> </a:t>
            </a:r>
            <a:r>
              <a:rPr lang="en-US" dirty="0" err="1"/>
              <a:t>două</a:t>
            </a:r>
            <a:r>
              <a:rPr lang="en-US" dirty="0"/>
              <a:t> </a:t>
            </a:r>
            <a:r>
              <a:rPr lang="en-US" dirty="0" err="1"/>
              <a:t>persoane</a:t>
            </a:r>
            <a:r>
              <a:rPr lang="en-US" dirty="0"/>
              <a:t> </a:t>
            </a:r>
            <a:r>
              <a:rPr lang="en-US" dirty="0" err="1"/>
              <a:t>sau</a:t>
            </a:r>
            <a:r>
              <a:rPr lang="en-US" dirty="0"/>
              <a:t> </a:t>
            </a:r>
            <a:r>
              <a:rPr lang="en-US" dirty="0" err="1"/>
              <a:t>două</a:t>
            </a:r>
            <a:r>
              <a:rPr lang="en-US" dirty="0"/>
              <a:t> </a:t>
            </a:r>
            <a:r>
              <a:rPr lang="en-US" dirty="0" err="1"/>
              <a:t>situaţii</a:t>
            </a:r>
            <a:r>
              <a:rPr lang="en-US" dirty="0"/>
              <a:t>, </a:t>
            </a:r>
            <a:r>
              <a:rPr lang="en-US" dirty="0" err="1"/>
              <a:t>atunci</a:t>
            </a:r>
            <a:r>
              <a:rPr lang="en-US" dirty="0"/>
              <a:t> </a:t>
            </a:r>
            <a:r>
              <a:rPr lang="en-US" dirty="0" err="1"/>
              <a:t>când</a:t>
            </a:r>
            <a:r>
              <a:rPr lang="en-US" dirty="0"/>
              <a:t> nu </a:t>
            </a:r>
            <a:r>
              <a:rPr lang="en-US" dirty="0" err="1"/>
              <a:t>există</a:t>
            </a:r>
            <a:r>
              <a:rPr lang="en-US" dirty="0"/>
              <a:t> o </a:t>
            </a:r>
            <a:r>
              <a:rPr lang="en-US" dirty="0" err="1"/>
              <a:t>distincţie</a:t>
            </a:r>
            <a:r>
              <a:rPr lang="en-US" dirty="0"/>
              <a:t> </a:t>
            </a:r>
            <a:r>
              <a:rPr lang="en-US" dirty="0" err="1"/>
              <a:t>relevantă</a:t>
            </a:r>
            <a:r>
              <a:rPr lang="en-US" dirty="0"/>
              <a:t> </a:t>
            </a:r>
            <a:r>
              <a:rPr lang="en-US" dirty="0" err="1"/>
              <a:t>între</a:t>
            </a:r>
            <a:r>
              <a:rPr lang="en-US" dirty="0"/>
              <a:t> </a:t>
            </a:r>
            <a:r>
              <a:rPr lang="en-US" dirty="0" err="1"/>
              <a:t>acestea</a:t>
            </a:r>
            <a:r>
              <a:rPr lang="en-US" dirty="0"/>
              <a:t> </a:t>
            </a:r>
            <a:r>
              <a:rPr lang="en-US" dirty="0" err="1"/>
              <a:t>sau</a:t>
            </a:r>
            <a:r>
              <a:rPr lang="en-US" dirty="0"/>
              <a:t> de a </a:t>
            </a:r>
            <a:r>
              <a:rPr lang="en-US" dirty="0" err="1"/>
              <a:t>trata</a:t>
            </a:r>
            <a:r>
              <a:rPr lang="en-US" dirty="0"/>
              <a:t> </a:t>
            </a:r>
            <a:r>
              <a:rPr lang="en-US" dirty="0" err="1"/>
              <a:t>într</a:t>
            </a:r>
            <a:r>
              <a:rPr lang="en-US" dirty="0"/>
              <a:t>-o </a:t>
            </a:r>
            <a:r>
              <a:rPr lang="en-US" dirty="0" err="1"/>
              <a:t>manieră</a:t>
            </a:r>
            <a:r>
              <a:rPr lang="en-US" dirty="0"/>
              <a:t> </a:t>
            </a:r>
            <a:r>
              <a:rPr lang="en-US" dirty="0" err="1"/>
              <a:t>identică</a:t>
            </a:r>
            <a:r>
              <a:rPr lang="en-US" dirty="0"/>
              <a:t> </a:t>
            </a:r>
            <a:r>
              <a:rPr lang="en-US" dirty="0" err="1"/>
              <a:t>situaţii</a:t>
            </a:r>
            <a:r>
              <a:rPr lang="en-US" dirty="0"/>
              <a:t> care sunt </a:t>
            </a:r>
            <a:r>
              <a:rPr lang="en-US" dirty="0" err="1"/>
              <a:t>în</a:t>
            </a:r>
            <a:r>
              <a:rPr lang="en-US" dirty="0"/>
              <a:t> </a:t>
            </a:r>
            <a:r>
              <a:rPr lang="en-US" dirty="0" err="1"/>
              <a:t>fapt</a:t>
            </a:r>
            <a:r>
              <a:rPr lang="en-US" dirty="0"/>
              <a:t> </a:t>
            </a:r>
            <a:r>
              <a:rPr lang="en-US" dirty="0" err="1"/>
              <a:t>diferite</a:t>
            </a:r>
            <a:r>
              <a:rPr lang="en-US" dirty="0"/>
              <a:t>.</a:t>
            </a:r>
          </a:p>
        </p:txBody>
      </p:sp>
      <p:pic>
        <p:nvPicPr>
          <p:cNvPr id="5" name="Picture 4">
            <a:extLst>
              <a:ext uri="{FF2B5EF4-FFF2-40B4-BE49-F238E27FC236}">
                <a16:creationId xmlns:a16="http://schemas.microsoft.com/office/drawing/2014/main" id="{5A160C1A-4573-D78E-2BEB-CC9AA8BA1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76C37244-70B2-C646-FBD1-3C4A5FF81F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4030" y="5602044"/>
            <a:ext cx="3743325" cy="438150"/>
          </a:xfrm>
          <a:prstGeom prst="rect">
            <a:avLst/>
          </a:prstGeom>
          <a:noFill/>
          <a:ln>
            <a:noFill/>
          </a:ln>
        </p:spPr>
      </p:pic>
    </p:spTree>
    <p:extLst>
      <p:ext uri="{BB962C8B-B14F-4D97-AF65-F5344CB8AC3E}">
        <p14:creationId xmlns:p14="http://schemas.microsoft.com/office/powerpoint/2010/main" val="409050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6EC2D-D0D3-CE9C-DA2E-306659171E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59A320-2743-2147-1277-99CA71B8E222}"/>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A91B6816-1DFC-853E-9977-81CF4673CCEF}"/>
              </a:ext>
            </a:extLst>
          </p:cNvPr>
          <p:cNvSpPr>
            <a:spLocks noGrp="1"/>
          </p:cNvSpPr>
          <p:nvPr>
            <p:ph idx="1"/>
          </p:nvPr>
        </p:nvSpPr>
        <p:spPr/>
        <p:txBody>
          <a:bodyPr>
            <a:normAutofit lnSpcReduction="10000"/>
          </a:bodyPr>
          <a:lstStyle/>
          <a:p>
            <a:pPr algn="just"/>
            <a:r>
              <a:rPr lang="ro-RO" b="1" dirty="0"/>
              <a:t>Egalitatea de șanse și de tratament între femei și bărbați în domeniul muncii (legea nr.202/2002):</a:t>
            </a:r>
          </a:p>
          <a:p>
            <a:pPr marL="0" indent="0" algn="just">
              <a:buNone/>
            </a:pPr>
            <a:r>
              <a:rPr lang="ro-RO" b="0" i="0" dirty="0">
                <a:solidFill>
                  <a:srgbClr val="000000"/>
                </a:solidFill>
                <a:effectLst/>
              </a:rPr>
              <a:t>P</a:t>
            </a:r>
            <a:r>
              <a:rPr lang="en-US" b="0" i="0" dirty="0" err="1">
                <a:solidFill>
                  <a:srgbClr val="000000"/>
                </a:solidFill>
                <a:effectLst/>
              </a:rPr>
              <a:t>rin</a:t>
            </a:r>
            <a:r>
              <a:rPr lang="en-US" b="0" i="0" dirty="0">
                <a:solidFill>
                  <a:srgbClr val="000000"/>
                </a:solidFill>
                <a:effectLst/>
              </a:rPr>
              <a:t> </a:t>
            </a:r>
            <a:r>
              <a:rPr lang="en-US" b="0" i="0" dirty="0" err="1">
                <a:solidFill>
                  <a:srgbClr val="000000"/>
                </a:solidFill>
                <a:effectLst/>
              </a:rPr>
              <a:t>egalitatea</a:t>
            </a:r>
            <a:r>
              <a:rPr lang="en-US" b="0" i="0" dirty="0">
                <a:solidFill>
                  <a:srgbClr val="000000"/>
                </a:solidFill>
                <a:effectLst/>
              </a:rPr>
              <a:t> de </a:t>
            </a:r>
            <a:r>
              <a:rPr lang="en-US" b="0" i="0" dirty="0" err="1">
                <a:solidFill>
                  <a:srgbClr val="000000"/>
                </a:solidFill>
                <a:effectLst/>
              </a:rPr>
              <a:t>șanse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de </a:t>
            </a:r>
            <a:r>
              <a:rPr lang="en-US" b="0" i="0" dirty="0" err="1">
                <a:solidFill>
                  <a:srgbClr val="000000"/>
                </a:solidFill>
                <a:effectLst/>
              </a:rPr>
              <a:t>tratament</a:t>
            </a:r>
            <a:r>
              <a:rPr lang="en-US" b="0" i="0" dirty="0">
                <a:solidFill>
                  <a:srgbClr val="000000"/>
                </a:solidFill>
                <a:effectLst/>
              </a:rPr>
              <a:t> </a:t>
            </a:r>
            <a:r>
              <a:rPr lang="en-US" b="0" i="0" dirty="0" err="1">
                <a:solidFill>
                  <a:srgbClr val="000000"/>
                </a:solidFill>
                <a:effectLst/>
              </a:rPr>
              <a:t>între</a:t>
            </a:r>
            <a:r>
              <a:rPr lang="en-US" b="0" i="0" dirty="0">
                <a:solidFill>
                  <a:srgbClr val="000000"/>
                </a:solidFill>
                <a:effectLst/>
              </a:rPr>
              <a:t> </a:t>
            </a:r>
            <a:r>
              <a:rPr lang="en-US" b="0" i="0" dirty="0" err="1">
                <a:solidFill>
                  <a:srgbClr val="000000"/>
                </a:solidFill>
                <a:effectLst/>
              </a:rPr>
              <a:t>femei</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bărbați</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relațiile</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se </a:t>
            </a:r>
            <a:r>
              <a:rPr lang="en-US" b="0" i="0" dirty="0" err="1">
                <a:solidFill>
                  <a:srgbClr val="000000"/>
                </a:solidFill>
                <a:effectLst/>
              </a:rPr>
              <a:t>înțelege</a:t>
            </a:r>
            <a:r>
              <a:rPr lang="en-US" b="0" i="0" dirty="0">
                <a:solidFill>
                  <a:srgbClr val="000000"/>
                </a:solidFill>
                <a:effectLst/>
              </a:rPr>
              <a:t> </a:t>
            </a:r>
            <a:r>
              <a:rPr lang="en-US" b="0" i="0" dirty="0" err="1">
                <a:solidFill>
                  <a:srgbClr val="000000"/>
                </a:solidFill>
                <a:effectLst/>
              </a:rPr>
              <a:t>accesul</a:t>
            </a:r>
            <a:r>
              <a:rPr lang="en-US" b="0" i="0" dirty="0">
                <a:solidFill>
                  <a:srgbClr val="000000"/>
                </a:solidFill>
                <a:effectLst/>
              </a:rPr>
              <a:t> </a:t>
            </a:r>
            <a:r>
              <a:rPr lang="en-US" b="0" i="0" dirty="0" err="1">
                <a:solidFill>
                  <a:srgbClr val="000000"/>
                </a:solidFill>
                <a:effectLst/>
              </a:rPr>
              <a:t>nediscriminatoriu</a:t>
            </a:r>
            <a:r>
              <a:rPr lang="en-US" b="0" i="0" dirty="0">
                <a:solidFill>
                  <a:srgbClr val="000000"/>
                </a:solidFill>
                <a:effectLst/>
              </a:rPr>
              <a:t> la:</a:t>
            </a:r>
            <a:endParaRPr lang="ro-RO" b="0" i="0" dirty="0">
              <a:solidFill>
                <a:srgbClr val="000000"/>
              </a:solidFill>
              <a:effectLst/>
            </a:endParaRPr>
          </a:p>
          <a:p>
            <a:pPr marL="0" indent="0" algn="just">
              <a:buNone/>
            </a:pPr>
            <a:r>
              <a:rPr lang="en-US" b="1" i="0" dirty="0">
                <a:solidFill>
                  <a:srgbClr val="8B0000"/>
                </a:solidFill>
                <a:effectLst/>
              </a:rPr>
              <a:t>a)</a:t>
            </a:r>
            <a:r>
              <a:rPr lang="en-US" b="0" i="0" dirty="0">
                <a:solidFill>
                  <a:srgbClr val="000000"/>
                </a:solidFill>
                <a:effectLst/>
              </a:rPr>
              <a:t> </a:t>
            </a:r>
            <a:r>
              <a:rPr lang="en-US" b="0" i="0" dirty="0" err="1">
                <a:solidFill>
                  <a:srgbClr val="000000"/>
                </a:solidFill>
                <a:effectLst/>
              </a:rPr>
              <a:t>alegerea</a:t>
            </a:r>
            <a:r>
              <a:rPr lang="en-US" b="0" i="0" dirty="0">
                <a:solidFill>
                  <a:srgbClr val="000000"/>
                </a:solidFill>
                <a:effectLst/>
              </a:rPr>
              <a:t> </a:t>
            </a:r>
            <a:r>
              <a:rPr lang="en-US" b="0" i="0" dirty="0" err="1">
                <a:solidFill>
                  <a:srgbClr val="000000"/>
                </a:solidFill>
                <a:effectLst/>
              </a:rPr>
              <a:t>ori</a:t>
            </a:r>
            <a:r>
              <a:rPr lang="en-US" b="0" i="0" dirty="0">
                <a:solidFill>
                  <a:srgbClr val="000000"/>
                </a:solidFill>
                <a:effectLst/>
              </a:rPr>
              <a:t> </a:t>
            </a:r>
            <a:r>
              <a:rPr lang="en-US" b="0" i="0" dirty="0" err="1">
                <a:solidFill>
                  <a:srgbClr val="000000"/>
                </a:solidFill>
                <a:effectLst/>
              </a:rPr>
              <a:t>exercitarea</a:t>
            </a:r>
            <a:r>
              <a:rPr lang="en-US" b="0" i="0" dirty="0">
                <a:solidFill>
                  <a:srgbClr val="000000"/>
                </a:solidFill>
                <a:effectLst/>
              </a:rPr>
              <a:t> </a:t>
            </a:r>
            <a:r>
              <a:rPr lang="en-US" b="0" i="0" dirty="0" err="1">
                <a:solidFill>
                  <a:srgbClr val="000000"/>
                </a:solidFill>
                <a:effectLst/>
              </a:rPr>
              <a:t>liberă</a:t>
            </a:r>
            <a:r>
              <a:rPr lang="en-US" b="0" i="0" dirty="0">
                <a:solidFill>
                  <a:srgbClr val="000000"/>
                </a:solidFill>
                <a:effectLst/>
              </a:rPr>
              <a:t> a </a:t>
            </a:r>
            <a:r>
              <a:rPr lang="en-US" b="0" i="0" dirty="0" err="1">
                <a:solidFill>
                  <a:srgbClr val="000000"/>
                </a:solidFill>
                <a:effectLst/>
              </a:rPr>
              <a:t>unei</a:t>
            </a:r>
            <a:r>
              <a:rPr lang="en-US" b="0" i="0" dirty="0">
                <a:solidFill>
                  <a:srgbClr val="000000"/>
                </a:solidFill>
                <a:effectLst/>
              </a:rPr>
              <a:t> </a:t>
            </a:r>
            <a:r>
              <a:rPr lang="en-US" b="0" i="0" dirty="0" err="1">
                <a:solidFill>
                  <a:srgbClr val="000000"/>
                </a:solidFill>
                <a:effectLst/>
              </a:rPr>
              <a:t>profesii</a:t>
            </a:r>
            <a:r>
              <a:rPr lang="en-US" b="0" i="0" dirty="0">
                <a:solidFill>
                  <a:srgbClr val="000000"/>
                </a:solidFill>
                <a:effectLst/>
              </a:rPr>
              <a:t> </a:t>
            </a:r>
            <a:r>
              <a:rPr lang="en-US" b="0" i="0" dirty="0" err="1">
                <a:solidFill>
                  <a:srgbClr val="000000"/>
                </a:solidFill>
                <a:effectLst/>
              </a:rPr>
              <a:t>sau</a:t>
            </a:r>
            <a:r>
              <a:rPr lang="en-US" b="0" i="0" dirty="0">
                <a:solidFill>
                  <a:srgbClr val="000000"/>
                </a:solidFill>
                <a:effectLst/>
              </a:rPr>
              <a:t> </a:t>
            </a:r>
            <a:r>
              <a:rPr lang="en-US" b="0" i="0" dirty="0" err="1">
                <a:solidFill>
                  <a:srgbClr val="000000"/>
                </a:solidFill>
                <a:effectLst/>
              </a:rPr>
              <a:t>activități</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b)</a:t>
            </a:r>
            <a:r>
              <a:rPr lang="en-US" b="0" i="0" dirty="0">
                <a:solidFill>
                  <a:srgbClr val="000000"/>
                </a:solidFill>
                <a:effectLst/>
              </a:rPr>
              <a:t> </a:t>
            </a:r>
            <a:r>
              <a:rPr lang="en-US" b="0" i="0" dirty="0" err="1">
                <a:solidFill>
                  <a:srgbClr val="000000"/>
                </a:solidFill>
                <a:effectLst/>
              </a:rPr>
              <a:t>angajare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toate</a:t>
            </a:r>
            <a:r>
              <a:rPr lang="en-US" b="0" i="0" dirty="0">
                <a:solidFill>
                  <a:srgbClr val="000000"/>
                </a:solidFill>
                <a:effectLst/>
              </a:rPr>
              <a:t> </a:t>
            </a:r>
            <a:r>
              <a:rPr lang="en-US" b="0" i="0" dirty="0" err="1">
                <a:solidFill>
                  <a:srgbClr val="000000"/>
                </a:solidFill>
                <a:effectLst/>
              </a:rPr>
              <a:t>posturile</a:t>
            </a:r>
            <a:r>
              <a:rPr lang="en-US" b="0" i="0" dirty="0">
                <a:solidFill>
                  <a:srgbClr val="000000"/>
                </a:solidFill>
                <a:effectLst/>
              </a:rPr>
              <a:t> </a:t>
            </a:r>
            <a:r>
              <a:rPr lang="en-US" b="0" i="0" dirty="0" err="1">
                <a:solidFill>
                  <a:srgbClr val="000000"/>
                </a:solidFill>
                <a:effectLst/>
              </a:rPr>
              <a:t>sau</a:t>
            </a:r>
            <a:r>
              <a:rPr lang="en-US" b="0" i="0" dirty="0">
                <a:solidFill>
                  <a:srgbClr val="000000"/>
                </a:solidFill>
                <a:effectLst/>
              </a:rPr>
              <a:t> </a:t>
            </a:r>
            <a:r>
              <a:rPr lang="en-US" b="0" i="0" dirty="0" err="1">
                <a:solidFill>
                  <a:srgbClr val="000000"/>
                </a:solidFill>
                <a:effectLst/>
              </a:rPr>
              <a:t>locurile</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a:t>
            </a:r>
            <a:r>
              <a:rPr lang="en-US" b="0" i="0" dirty="0" err="1">
                <a:solidFill>
                  <a:srgbClr val="000000"/>
                </a:solidFill>
                <a:effectLst/>
              </a:rPr>
              <a:t>vacante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la </a:t>
            </a:r>
            <a:r>
              <a:rPr lang="en-US" b="0" i="0" dirty="0" err="1">
                <a:solidFill>
                  <a:srgbClr val="000000"/>
                </a:solidFill>
                <a:effectLst/>
              </a:rPr>
              <a:t>toate</a:t>
            </a:r>
            <a:r>
              <a:rPr lang="en-US" b="0" i="0" dirty="0">
                <a:solidFill>
                  <a:srgbClr val="000000"/>
                </a:solidFill>
                <a:effectLst/>
              </a:rPr>
              <a:t> </a:t>
            </a:r>
            <a:r>
              <a:rPr lang="en-US" b="0" i="0" dirty="0" err="1">
                <a:solidFill>
                  <a:srgbClr val="000000"/>
                </a:solidFill>
                <a:effectLst/>
              </a:rPr>
              <a:t>nivelurile</a:t>
            </a:r>
            <a:r>
              <a:rPr lang="en-US" b="0" i="0" dirty="0">
                <a:solidFill>
                  <a:srgbClr val="000000"/>
                </a:solidFill>
                <a:effectLst/>
              </a:rPr>
              <a:t> </a:t>
            </a:r>
            <a:r>
              <a:rPr lang="en-US" b="0" i="0" dirty="0" err="1">
                <a:solidFill>
                  <a:srgbClr val="000000"/>
                </a:solidFill>
                <a:effectLst/>
              </a:rPr>
              <a:t>ierarhiei</a:t>
            </a:r>
            <a:r>
              <a:rPr lang="en-US" b="0" i="0" dirty="0">
                <a:solidFill>
                  <a:srgbClr val="000000"/>
                </a:solidFill>
                <a:effectLst/>
              </a:rPr>
              <a:t> </a:t>
            </a:r>
            <a:r>
              <a:rPr lang="en-US" b="0" i="0" dirty="0" err="1">
                <a:solidFill>
                  <a:srgbClr val="000000"/>
                </a:solidFill>
                <a:effectLst/>
              </a:rPr>
              <a:t>profesionale</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c)</a:t>
            </a:r>
            <a:r>
              <a:rPr lang="en-US" b="0" i="0" dirty="0">
                <a:solidFill>
                  <a:srgbClr val="000000"/>
                </a:solidFill>
                <a:effectLst/>
              </a:rPr>
              <a:t> </a:t>
            </a:r>
            <a:r>
              <a:rPr lang="en-US" b="0" i="0" dirty="0" err="1">
                <a:solidFill>
                  <a:srgbClr val="000000"/>
                </a:solidFill>
                <a:effectLst/>
              </a:rPr>
              <a:t>venituri</a:t>
            </a:r>
            <a:r>
              <a:rPr lang="en-US" b="0" i="0" dirty="0">
                <a:solidFill>
                  <a:srgbClr val="000000"/>
                </a:solidFill>
                <a:effectLst/>
              </a:rPr>
              <a:t> </a:t>
            </a:r>
            <a:r>
              <a:rPr lang="en-US" b="0" i="0" dirty="0" err="1">
                <a:solidFill>
                  <a:srgbClr val="000000"/>
                </a:solidFill>
                <a:effectLst/>
              </a:rPr>
              <a:t>egale</a:t>
            </a:r>
            <a:r>
              <a:rPr lang="en-US" b="0" i="0" dirty="0">
                <a:solidFill>
                  <a:srgbClr val="000000"/>
                </a:solidFill>
                <a:effectLst/>
              </a:rPr>
              <a:t> </a:t>
            </a:r>
            <a:r>
              <a:rPr lang="en-US" b="0" i="0" dirty="0" err="1">
                <a:solidFill>
                  <a:srgbClr val="000000"/>
                </a:solidFill>
                <a:effectLst/>
              </a:rPr>
              <a:t>pentru</a:t>
            </a:r>
            <a:r>
              <a:rPr lang="en-US" b="0" i="0" dirty="0">
                <a:solidFill>
                  <a:srgbClr val="000000"/>
                </a:solidFill>
                <a:effectLst/>
              </a:rPr>
              <a:t> </a:t>
            </a:r>
            <a:r>
              <a:rPr lang="en-US" b="0" i="0" dirty="0" err="1">
                <a:solidFill>
                  <a:srgbClr val="000000"/>
                </a:solidFill>
                <a:effectLst/>
              </a:rPr>
              <a:t>muncă</a:t>
            </a:r>
            <a:r>
              <a:rPr lang="en-US" b="0" i="0" dirty="0">
                <a:solidFill>
                  <a:srgbClr val="000000"/>
                </a:solidFill>
                <a:effectLst/>
              </a:rPr>
              <a:t> de </a:t>
            </a:r>
            <a:r>
              <a:rPr lang="en-US" b="0" i="0" dirty="0" err="1">
                <a:solidFill>
                  <a:srgbClr val="000000"/>
                </a:solidFill>
                <a:effectLst/>
              </a:rPr>
              <a:t>valoare</a:t>
            </a:r>
            <a:r>
              <a:rPr lang="en-US" b="0" i="0" dirty="0">
                <a:solidFill>
                  <a:srgbClr val="000000"/>
                </a:solidFill>
                <a:effectLst/>
              </a:rPr>
              <a:t> </a:t>
            </a:r>
            <a:r>
              <a:rPr lang="en-US" b="0" i="0" dirty="0" err="1">
                <a:solidFill>
                  <a:srgbClr val="000000"/>
                </a:solidFill>
                <a:effectLst/>
              </a:rPr>
              <a:t>egală</a:t>
            </a:r>
            <a:r>
              <a:rPr lang="en-US" b="0" i="0" dirty="0">
                <a:solidFill>
                  <a:srgbClr val="000000"/>
                </a:solidFill>
                <a:effectLst/>
              </a:rPr>
              <a:t>;</a:t>
            </a:r>
            <a:endParaRPr lang="ro-RO" b="0" i="0" dirty="0">
              <a:solidFill>
                <a:srgbClr val="000000"/>
              </a:solidFill>
              <a:effectLst/>
            </a:endParaRPr>
          </a:p>
          <a:p>
            <a:pPr marL="0" indent="0" algn="just">
              <a:buNone/>
            </a:pPr>
            <a:r>
              <a:rPr lang="it-IT" dirty="0"/>
              <a:t>d) informare </a:t>
            </a:r>
            <a:r>
              <a:rPr lang="it-IT" dirty="0" err="1"/>
              <a:t>și</a:t>
            </a:r>
            <a:r>
              <a:rPr lang="it-IT" dirty="0"/>
              <a:t> </a:t>
            </a:r>
            <a:r>
              <a:rPr lang="it-IT" dirty="0" err="1"/>
              <a:t>consiliere</a:t>
            </a:r>
            <a:r>
              <a:rPr lang="it-IT" dirty="0"/>
              <a:t> </a:t>
            </a:r>
            <a:r>
              <a:rPr lang="it-IT" dirty="0" err="1"/>
              <a:t>profesională</a:t>
            </a:r>
            <a:r>
              <a:rPr lang="it-IT" dirty="0"/>
              <a:t>, </a:t>
            </a:r>
            <a:r>
              <a:rPr lang="it-IT" dirty="0" err="1"/>
              <a:t>programe</a:t>
            </a:r>
            <a:r>
              <a:rPr lang="it-IT" dirty="0"/>
              <a:t> de </a:t>
            </a:r>
            <a:r>
              <a:rPr lang="it-IT" dirty="0" err="1"/>
              <a:t>inițiere</a:t>
            </a:r>
            <a:r>
              <a:rPr lang="it-IT" dirty="0"/>
              <a:t>, </a:t>
            </a:r>
            <a:r>
              <a:rPr lang="it-IT" dirty="0" err="1"/>
              <a:t>calificare</a:t>
            </a:r>
            <a:r>
              <a:rPr lang="it-IT" dirty="0"/>
              <a:t>, </a:t>
            </a:r>
            <a:r>
              <a:rPr lang="it-IT" dirty="0" err="1"/>
              <a:t>perfecționare</a:t>
            </a:r>
            <a:r>
              <a:rPr lang="it-IT" dirty="0"/>
              <a:t>, </a:t>
            </a:r>
            <a:r>
              <a:rPr lang="it-IT" dirty="0" err="1"/>
              <a:t>specializare</a:t>
            </a:r>
            <a:r>
              <a:rPr lang="it-IT" dirty="0"/>
              <a:t> </a:t>
            </a:r>
            <a:r>
              <a:rPr lang="it-IT" dirty="0" err="1"/>
              <a:t>și</a:t>
            </a:r>
            <a:r>
              <a:rPr lang="it-IT" dirty="0"/>
              <a:t> </a:t>
            </a:r>
            <a:r>
              <a:rPr lang="it-IT" dirty="0" err="1"/>
              <a:t>recalificare</a:t>
            </a:r>
            <a:r>
              <a:rPr lang="it-IT" dirty="0"/>
              <a:t> </a:t>
            </a:r>
            <a:r>
              <a:rPr lang="it-IT" dirty="0" err="1"/>
              <a:t>profesională</a:t>
            </a:r>
            <a:r>
              <a:rPr lang="it-IT" dirty="0"/>
              <a:t>, </a:t>
            </a:r>
            <a:r>
              <a:rPr lang="it-IT" dirty="0" err="1"/>
              <a:t>inclusiv</a:t>
            </a:r>
            <a:r>
              <a:rPr lang="it-IT" dirty="0"/>
              <a:t> </a:t>
            </a:r>
            <a:r>
              <a:rPr lang="it-IT" dirty="0" err="1"/>
              <a:t>ucenicia</a:t>
            </a:r>
            <a:r>
              <a:rPr lang="it-IT" dirty="0"/>
              <a:t>;</a:t>
            </a:r>
            <a:endParaRPr lang="en-US" dirty="0"/>
          </a:p>
        </p:txBody>
      </p:sp>
      <p:pic>
        <p:nvPicPr>
          <p:cNvPr id="5" name="Picture 4">
            <a:extLst>
              <a:ext uri="{FF2B5EF4-FFF2-40B4-BE49-F238E27FC236}">
                <a16:creationId xmlns:a16="http://schemas.microsoft.com/office/drawing/2014/main" id="{49839947-9ED3-85EA-F775-FDCF506818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31521D76-A53A-D102-F226-D7CF42101DD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380240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01CB9-96FA-B30C-FF05-34E7940729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916B8D-F412-F3CD-AFB4-7657DA4F5F19}"/>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AA05211C-EA12-0FB3-A5D3-60EC99A15A1B}"/>
              </a:ext>
            </a:extLst>
          </p:cNvPr>
          <p:cNvSpPr>
            <a:spLocks noGrp="1"/>
          </p:cNvSpPr>
          <p:nvPr>
            <p:ph idx="1"/>
          </p:nvPr>
        </p:nvSpPr>
        <p:spPr>
          <a:xfrm>
            <a:off x="838200" y="1690688"/>
            <a:ext cx="10515600" cy="4674943"/>
          </a:xfrm>
        </p:spPr>
        <p:txBody>
          <a:bodyPr>
            <a:normAutofit fontScale="92500" lnSpcReduction="20000"/>
          </a:bodyPr>
          <a:lstStyle/>
          <a:p>
            <a:pPr algn="just"/>
            <a:r>
              <a:rPr lang="ro-RO" b="1" dirty="0"/>
              <a:t>Egalitatea de șanse și de tratament între femei și bărbați în domeniul muncii (legea nr.202/2002):</a:t>
            </a:r>
          </a:p>
          <a:p>
            <a:pPr marL="0" indent="0" algn="just">
              <a:buNone/>
            </a:pPr>
            <a:r>
              <a:rPr lang="ro-RO" b="0" i="0" dirty="0">
                <a:solidFill>
                  <a:srgbClr val="000000"/>
                </a:solidFill>
                <a:effectLst/>
              </a:rPr>
              <a:t>P</a:t>
            </a:r>
            <a:r>
              <a:rPr lang="en-US" b="0" i="0" dirty="0" err="1">
                <a:solidFill>
                  <a:srgbClr val="000000"/>
                </a:solidFill>
                <a:effectLst/>
              </a:rPr>
              <a:t>rin</a:t>
            </a:r>
            <a:r>
              <a:rPr lang="en-US" b="0" i="0" dirty="0">
                <a:solidFill>
                  <a:srgbClr val="000000"/>
                </a:solidFill>
                <a:effectLst/>
              </a:rPr>
              <a:t> </a:t>
            </a:r>
            <a:r>
              <a:rPr lang="en-US" b="0" i="0" dirty="0" err="1">
                <a:solidFill>
                  <a:srgbClr val="000000"/>
                </a:solidFill>
                <a:effectLst/>
              </a:rPr>
              <a:t>egalitatea</a:t>
            </a:r>
            <a:r>
              <a:rPr lang="en-US" b="0" i="0" dirty="0">
                <a:solidFill>
                  <a:srgbClr val="000000"/>
                </a:solidFill>
                <a:effectLst/>
              </a:rPr>
              <a:t> de </a:t>
            </a:r>
            <a:r>
              <a:rPr lang="en-US" b="0" i="0" dirty="0" err="1">
                <a:solidFill>
                  <a:srgbClr val="000000"/>
                </a:solidFill>
                <a:effectLst/>
              </a:rPr>
              <a:t>șanse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de </a:t>
            </a:r>
            <a:r>
              <a:rPr lang="en-US" b="0" i="0" dirty="0" err="1">
                <a:solidFill>
                  <a:srgbClr val="000000"/>
                </a:solidFill>
                <a:effectLst/>
              </a:rPr>
              <a:t>tratament</a:t>
            </a:r>
            <a:r>
              <a:rPr lang="en-US" b="0" i="0" dirty="0">
                <a:solidFill>
                  <a:srgbClr val="000000"/>
                </a:solidFill>
                <a:effectLst/>
              </a:rPr>
              <a:t> </a:t>
            </a:r>
            <a:r>
              <a:rPr lang="en-US" b="0" i="0" dirty="0" err="1">
                <a:solidFill>
                  <a:srgbClr val="000000"/>
                </a:solidFill>
                <a:effectLst/>
              </a:rPr>
              <a:t>între</a:t>
            </a:r>
            <a:r>
              <a:rPr lang="en-US" b="0" i="0" dirty="0">
                <a:solidFill>
                  <a:srgbClr val="000000"/>
                </a:solidFill>
                <a:effectLst/>
              </a:rPr>
              <a:t> </a:t>
            </a:r>
            <a:r>
              <a:rPr lang="en-US" b="0" i="0" dirty="0" err="1">
                <a:solidFill>
                  <a:srgbClr val="000000"/>
                </a:solidFill>
                <a:effectLst/>
              </a:rPr>
              <a:t>femei</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bărbați</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relațiile</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se </a:t>
            </a:r>
            <a:r>
              <a:rPr lang="en-US" b="0" i="0" dirty="0" err="1">
                <a:solidFill>
                  <a:srgbClr val="000000"/>
                </a:solidFill>
                <a:effectLst/>
              </a:rPr>
              <a:t>înțelege</a:t>
            </a:r>
            <a:r>
              <a:rPr lang="en-US" b="0" i="0" dirty="0">
                <a:solidFill>
                  <a:srgbClr val="000000"/>
                </a:solidFill>
                <a:effectLst/>
              </a:rPr>
              <a:t> </a:t>
            </a:r>
            <a:r>
              <a:rPr lang="en-US" b="0" i="0" dirty="0" err="1">
                <a:solidFill>
                  <a:srgbClr val="000000"/>
                </a:solidFill>
                <a:effectLst/>
              </a:rPr>
              <a:t>accesul</a:t>
            </a:r>
            <a:r>
              <a:rPr lang="en-US" b="0" i="0" dirty="0">
                <a:solidFill>
                  <a:srgbClr val="000000"/>
                </a:solidFill>
                <a:effectLst/>
              </a:rPr>
              <a:t> </a:t>
            </a:r>
            <a:r>
              <a:rPr lang="en-US" b="0" i="0" dirty="0" err="1">
                <a:solidFill>
                  <a:srgbClr val="000000"/>
                </a:solidFill>
                <a:effectLst/>
              </a:rPr>
              <a:t>nediscriminatoriu</a:t>
            </a:r>
            <a:r>
              <a:rPr lang="en-US" b="0" i="0" dirty="0">
                <a:solidFill>
                  <a:srgbClr val="000000"/>
                </a:solidFill>
                <a:effectLst/>
              </a:rPr>
              <a:t> la:</a:t>
            </a:r>
            <a:endParaRPr lang="ro-RO" b="0" i="0" dirty="0">
              <a:solidFill>
                <a:srgbClr val="000000"/>
              </a:solidFill>
              <a:effectLst/>
            </a:endParaRPr>
          </a:p>
          <a:p>
            <a:pPr marL="0" indent="0" algn="just">
              <a:buNone/>
            </a:pPr>
            <a:r>
              <a:rPr lang="en-US" b="1" i="0" dirty="0">
                <a:solidFill>
                  <a:srgbClr val="8B0000"/>
                </a:solidFill>
                <a:effectLst/>
              </a:rPr>
              <a:t>e)</a:t>
            </a:r>
            <a:r>
              <a:rPr lang="en-US" b="0" i="0" dirty="0">
                <a:solidFill>
                  <a:srgbClr val="000000"/>
                </a:solidFill>
                <a:effectLst/>
              </a:rPr>
              <a:t>  </a:t>
            </a:r>
            <a:r>
              <a:rPr lang="en-US" b="0" i="0" dirty="0" err="1">
                <a:solidFill>
                  <a:srgbClr val="000000"/>
                </a:solidFill>
                <a:effectLst/>
              </a:rPr>
              <a:t>promovare</a:t>
            </a:r>
            <a:r>
              <a:rPr lang="en-US" b="0" i="0" dirty="0">
                <a:solidFill>
                  <a:srgbClr val="000000"/>
                </a:solidFill>
                <a:effectLst/>
              </a:rPr>
              <a:t> la </a:t>
            </a:r>
            <a:r>
              <a:rPr lang="en-US" b="0" i="0" dirty="0" err="1">
                <a:solidFill>
                  <a:srgbClr val="000000"/>
                </a:solidFill>
                <a:effectLst/>
              </a:rPr>
              <a:t>orice</a:t>
            </a:r>
            <a:r>
              <a:rPr lang="en-US" b="0" i="0" dirty="0">
                <a:solidFill>
                  <a:srgbClr val="000000"/>
                </a:solidFill>
                <a:effectLst/>
              </a:rPr>
              <a:t> </a:t>
            </a:r>
            <a:r>
              <a:rPr lang="en-US" b="0" i="0" dirty="0" err="1">
                <a:solidFill>
                  <a:srgbClr val="000000"/>
                </a:solidFill>
                <a:effectLst/>
              </a:rPr>
              <a:t>nivel</a:t>
            </a:r>
            <a:r>
              <a:rPr lang="en-US" b="0" i="0" dirty="0">
                <a:solidFill>
                  <a:srgbClr val="000000"/>
                </a:solidFill>
                <a:effectLst/>
              </a:rPr>
              <a:t> </a:t>
            </a:r>
            <a:r>
              <a:rPr lang="en-US" b="0" i="0" dirty="0" err="1">
                <a:solidFill>
                  <a:srgbClr val="000000"/>
                </a:solidFill>
                <a:effectLst/>
              </a:rPr>
              <a:t>ierarhic</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profesional</a:t>
            </a:r>
            <a:r>
              <a:rPr lang="ro-RO" b="0" i="0" dirty="0">
                <a:solidFill>
                  <a:srgbClr val="000000"/>
                </a:solidFill>
                <a:effectLst/>
              </a:rPr>
              <a:t>;</a:t>
            </a:r>
          </a:p>
          <a:p>
            <a:pPr marL="0" indent="0" algn="just">
              <a:buNone/>
            </a:pPr>
            <a:r>
              <a:rPr lang="en-US" b="1" i="0" dirty="0">
                <a:solidFill>
                  <a:srgbClr val="8B0000"/>
                </a:solidFill>
                <a:effectLst/>
              </a:rPr>
              <a:t>f)</a:t>
            </a:r>
            <a:r>
              <a:rPr lang="en-US" b="0" i="0" dirty="0">
                <a:solidFill>
                  <a:srgbClr val="000000"/>
                </a:solidFill>
                <a:effectLst/>
              </a:rPr>
              <a:t> </a:t>
            </a:r>
            <a:r>
              <a:rPr lang="en-US" b="0" i="0" dirty="0" err="1">
                <a:solidFill>
                  <a:srgbClr val="000000"/>
                </a:solidFill>
                <a:effectLst/>
              </a:rPr>
              <a:t>condiții</a:t>
            </a:r>
            <a:r>
              <a:rPr lang="en-US" b="0" i="0" dirty="0">
                <a:solidFill>
                  <a:srgbClr val="000000"/>
                </a:solidFill>
                <a:effectLst/>
              </a:rPr>
              <a:t> de </a:t>
            </a:r>
            <a:r>
              <a:rPr lang="en-US" b="0" i="0" dirty="0" err="1">
                <a:solidFill>
                  <a:srgbClr val="000000"/>
                </a:solidFill>
                <a:effectLst/>
              </a:rPr>
              <a:t>încadrare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muncă</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a:t>
            </a:r>
            <a:r>
              <a:rPr lang="en-US" b="0" i="0" dirty="0" err="1">
                <a:solidFill>
                  <a:srgbClr val="000000"/>
                </a:solidFill>
                <a:effectLst/>
              </a:rPr>
              <a:t>ce</a:t>
            </a:r>
            <a:r>
              <a:rPr lang="en-US" b="0" i="0" dirty="0">
                <a:solidFill>
                  <a:srgbClr val="000000"/>
                </a:solidFill>
                <a:effectLst/>
              </a:rPr>
              <a:t> </a:t>
            </a:r>
            <a:r>
              <a:rPr lang="en-US" b="0" i="0" dirty="0" err="1">
                <a:solidFill>
                  <a:srgbClr val="000000"/>
                </a:solidFill>
                <a:effectLst/>
              </a:rPr>
              <a:t>respectă</a:t>
            </a:r>
            <a:r>
              <a:rPr lang="en-US" b="0" i="0" dirty="0">
                <a:solidFill>
                  <a:srgbClr val="000000"/>
                </a:solidFill>
                <a:effectLst/>
              </a:rPr>
              <a:t> </a:t>
            </a:r>
            <a:r>
              <a:rPr lang="en-US" b="0" i="0" dirty="0" err="1">
                <a:solidFill>
                  <a:srgbClr val="000000"/>
                </a:solidFill>
                <a:effectLst/>
              </a:rPr>
              <a:t>normele</a:t>
            </a:r>
            <a:r>
              <a:rPr lang="en-US" b="0" i="0" dirty="0">
                <a:solidFill>
                  <a:srgbClr val="000000"/>
                </a:solidFill>
                <a:effectLst/>
              </a:rPr>
              <a:t> de </a:t>
            </a:r>
            <a:r>
              <a:rPr lang="en-US" b="0" i="0" dirty="0" err="1">
                <a:solidFill>
                  <a:srgbClr val="000000"/>
                </a:solidFill>
                <a:effectLst/>
              </a:rPr>
              <a:t>sănătate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securitate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muncă</a:t>
            </a:r>
            <a:r>
              <a:rPr lang="en-US" b="0" i="0" dirty="0">
                <a:solidFill>
                  <a:srgbClr val="000000"/>
                </a:solidFill>
                <a:effectLst/>
              </a:rPr>
              <a:t>, conform </a:t>
            </a:r>
            <a:r>
              <a:rPr lang="en-US" b="0" i="0" dirty="0" err="1">
                <a:solidFill>
                  <a:srgbClr val="000000"/>
                </a:solidFill>
                <a:effectLst/>
              </a:rPr>
              <a:t>prevederilor</a:t>
            </a:r>
            <a:r>
              <a:rPr lang="en-US" b="0" i="0" dirty="0">
                <a:solidFill>
                  <a:srgbClr val="000000"/>
                </a:solidFill>
                <a:effectLst/>
              </a:rPr>
              <a:t> </a:t>
            </a:r>
            <a:r>
              <a:rPr lang="en-US" b="0" i="0" dirty="0" err="1">
                <a:solidFill>
                  <a:srgbClr val="000000"/>
                </a:solidFill>
                <a:effectLst/>
              </a:rPr>
              <a:t>legislației</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vigoare</a:t>
            </a:r>
            <a:r>
              <a:rPr lang="en-US" b="0" i="0" dirty="0">
                <a:solidFill>
                  <a:srgbClr val="000000"/>
                </a:solidFill>
                <a:effectLst/>
              </a:rPr>
              <a:t>, </a:t>
            </a:r>
            <a:r>
              <a:rPr lang="en-US" b="0" i="0" dirty="0" err="1">
                <a:solidFill>
                  <a:srgbClr val="000000"/>
                </a:solidFill>
                <a:effectLst/>
              </a:rPr>
              <a:t>inclusiv</a:t>
            </a:r>
            <a:r>
              <a:rPr lang="en-US" b="0" i="0" dirty="0">
                <a:solidFill>
                  <a:srgbClr val="000000"/>
                </a:solidFill>
                <a:effectLst/>
              </a:rPr>
              <a:t> </a:t>
            </a:r>
            <a:r>
              <a:rPr lang="en-US" b="0" i="0" dirty="0" err="1">
                <a:solidFill>
                  <a:srgbClr val="000000"/>
                </a:solidFill>
                <a:effectLst/>
              </a:rPr>
              <a:t>condițiile</a:t>
            </a:r>
            <a:r>
              <a:rPr lang="en-US" b="0" i="0" dirty="0">
                <a:solidFill>
                  <a:srgbClr val="000000"/>
                </a:solidFill>
                <a:effectLst/>
              </a:rPr>
              <a:t> de </a:t>
            </a:r>
            <a:r>
              <a:rPr lang="en-US" b="0" i="0" dirty="0" err="1">
                <a:solidFill>
                  <a:srgbClr val="000000"/>
                </a:solidFill>
                <a:effectLst/>
              </a:rPr>
              <a:t>concediere</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g)</a:t>
            </a:r>
            <a:r>
              <a:rPr lang="en-US" b="0" i="0" dirty="0">
                <a:solidFill>
                  <a:srgbClr val="000000"/>
                </a:solidFill>
                <a:effectLst/>
              </a:rPr>
              <a:t> </a:t>
            </a:r>
            <a:r>
              <a:rPr lang="en-US" b="0" i="0" dirty="0" err="1">
                <a:solidFill>
                  <a:srgbClr val="000000"/>
                </a:solidFill>
                <a:effectLst/>
              </a:rPr>
              <a:t>beneficii</a:t>
            </a:r>
            <a:r>
              <a:rPr lang="en-US" b="0" i="0" dirty="0">
                <a:solidFill>
                  <a:srgbClr val="000000"/>
                </a:solidFill>
                <a:effectLst/>
              </a:rPr>
              <a:t>, </a:t>
            </a:r>
            <a:r>
              <a:rPr lang="en-US" b="0" i="0" dirty="0" err="1">
                <a:solidFill>
                  <a:srgbClr val="000000"/>
                </a:solidFill>
                <a:effectLst/>
              </a:rPr>
              <a:t>altele</a:t>
            </a:r>
            <a:r>
              <a:rPr lang="en-US" b="0" i="0" dirty="0">
                <a:solidFill>
                  <a:srgbClr val="000000"/>
                </a:solidFill>
                <a:effectLst/>
              </a:rPr>
              <a:t> </a:t>
            </a:r>
            <a:r>
              <a:rPr lang="en-US" b="0" i="0" dirty="0" err="1">
                <a:solidFill>
                  <a:srgbClr val="000000"/>
                </a:solidFill>
                <a:effectLst/>
              </a:rPr>
              <a:t>decât</a:t>
            </a:r>
            <a:r>
              <a:rPr lang="en-US" b="0" i="0" dirty="0">
                <a:solidFill>
                  <a:srgbClr val="000000"/>
                </a:solidFill>
                <a:effectLst/>
              </a:rPr>
              <a:t> </a:t>
            </a:r>
            <a:r>
              <a:rPr lang="en-US" b="0" i="0" dirty="0" err="1">
                <a:solidFill>
                  <a:srgbClr val="000000"/>
                </a:solidFill>
                <a:effectLst/>
              </a:rPr>
              <a:t>cele</a:t>
            </a:r>
            <a:r>
              <a:rPr lang="en-US" b="0" i="0" dirty="0">
                <a:solidFill>
                  <a:srgbClr val="000000"/>
                </a:solidFill>
                <a:effectLst/>
              </a:rPr>
              <a:t> de </a:t>
            </a:r>
            <a:r>
              <a:rPr lang="en-US" b="0" i="0" dirty="0" err="1">
                <a:solidFill>
                  <a:srgbClr val="000000"/>
                </a:solidFill>
                <a:effectLst/>
              </a:rPr>
              <a:t>natură</a:t>
            </a:r>
            <a:r>
              <a:rPr lang="en-US" b="0" i="0" dirty="0">
                <a:solidFill>
                  <a:srgbClr val="000000"/>
                </a:solidFill>
                <a:effectLst/>
              </a:rPr>
              <a:t> </a:t>
            </a:r>
            <a:r>
              <a:rPr lang="en-US" b="0" i="0" dirty="0" err="1">
                <a:solidFill>
                  <a:srgbClr val="000000"/>
                </a:solidFill>
                <a:effectLst/>
              </a:rPr>
              <a:t>salarială</a:t>
            </a:r>
            <a:r>
              <a:rPr lang="en-US" b="0" i="0" dirty="0">
                <a:solidFill>
                  <a:srgbClr val="000000"/>
                </a:solidFill>
                <a:effectLst/>
              </a:rPr>
              <a:t>, precum </a:t>
            </a:r>
            <a:r>
              <a:rPr lang="en-US" b="0" i="0" dirty="0" err="1">
                <a:solidFill>
                  <a:srgbClr val="000000"/>
                </a:solidFill>
                <a:effectLst/>
              </a:rPr>
              <a:t>și</a:t>
            </a:r>
            <a:r>
              <a:rPr lang="en-US" b="0" i="0" dirty="0">
                <a:solidFill>
                  <a:srgbClr val="000000"/>
                </a:solidFill>
                <a:effectLst/>
              </a:rPr>
              <a:t> la </a:t>
            </a:r>
            <a:r>
              <a:rPr lang="en-US" b="0" i="0" dirty="0" err="1">
                <a:solidFill>
                  <a:srgbClr val="000000"/>
                </a:solidFill>
                <a:effectLst/>
              </a:rPr>
              <a:t>sistemele</a:t>
            </a:r>
            <a:r>
              <a:rPr lang="en-US" b="0" i="0" dirty="0">
                <a:solidFill>
                  <a:srgbClr val="000000"/>
                </a:solidFill>
                <a:effectLst/>
              </a:rPr>
              <a:t> </a:t>
            </a:r>
            <a:r>
              <a:rPr lang="en-US" b="0" i="0" dirty="0" err="1">
                <a:solidFill>
                  <a:srgbClr val="000000"/>
                </a:solidFill>
                <a:effectLst/>
              </a:rPr>
              <a:t>publice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private de </a:t>
            </a:r>
            <a:r>
              <a:rPr lang="en-US" b="0" i="0" dirty="0" err="1">
                <a:solidFill>
                  <a:srgbClr val="000000"/>
                </a:solidFill>
                <a:effectLst/>
              </a:rPr>
              <a:t>securitate</a:t>
            </a:r>
            <a:r>
              <a:rPr lang="en-US" b="0" i="0" dirty="0">
                <a:solidFill>
                  <a:srgbClr val="000000"/>
                </a:solidFill>
                <a:effectLst/>
              </a:rPr>
              <a:t> </a:t>
            </a:r>
            <a:r>
              <a:rPr lang="en-US" b="0" i="0" dirty="0" err="1">
                <a:solidFill>
                  <a:srgbClr val="000000"/>
                </a:solidFill>
                <a:effectLst/>
              </a:rPr>
              <a:t>socială</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h)</a:t>
            </a:r>
            <a:r>
              <a:rPr lang="en-US" b="0" i="0" dirty="0">
                <a:solidFill>
                  <a:srgbClr val="000000"/>
                </a:solidFill>
                <a:effectLst/>
              </a:rPr>
              <a:t> </a:t>
            </a:r>
            <a:r>
              <a:rPr lang="en-US" b="0" i="0" dirty="0" err="1">
                <a:solidFill>
                  <a:srgbClr val="000000"/>
                </a:solidFill>
                <a:effectLst/>
              </a:rPr>
              <a:t>organizații</a:t>
            </a:r>
            <a:r>
              <a:rPr lang="en-US" b="0" i="0" dirty="0">
                <a:solidFill>
                  <a:srgbClr val="000000"/>
                </a:solidFill>
                <a:effectLst/>
              </a:rPr>
              <a:t> </a:t>
            </a:r>
            <a:r>
              <a:rPr lang="en-US" b="0" i="0" dirty="0" err="1">
                <a:solidFill>
                  <a:srgbClr val="000000"/>
                </a:solidFill>
                <a:effectLst/>
              </a:rPr>
              <a:t>patronale</a:t>
            </a:r>
            <a:r>
              <a:rPr lang="en-US" b="0" i="0" dirty="0">
                <a:solidFill>
                  <a:srgbClr val="000000"/>
                </a:solidFill>
                <a:effectLst/>
              </a:rPr>
              <a:t>, </a:t>
            </a:r>
            <a:r>
              <a:rPr lang="en-US" b="0" i="0" dirty="0" err="1">
                <a:solidFill>
                  <a:srgbClr val="000000"/>
                </a:solidFill>
                <a:effectLst/>
              </a:rPr>
              <a:t>sindicale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organisme</a:t>
            </a:r>
            <a:r>
              <a:rPr lang="en-US" b="0" i="0" dirty="0">
                <a:solidFill>
                  <a:srgbClr val="000000"/>
                </a:solidFill>
                <a:effectLst/>
              </a:rPr>
              <a:t> </a:t>
            </a:r>
            <a:r>
              <a:rPr lang="en-US" b="0" i="0" dirty="0" err="1">
                <a:solidFill>
                  <a:srgbClr val="000000"/>
                </a:solidFill>
                <a:effectLst/>
              </a:rPr>
              <a:t>profesionale</a:t>
            </a:r>
            <a:r>
              <a:rPr lang="en-US" b="0" i="0" dirty="0">
                <a:solidFill>
                  <a:srgbClr val="000000"/>
                </a:solidFill>
                <a:effectLst/>
              </a:rPr>
              <a:t>, precum </a:t>
            </a:r>
            <a:r>
              <a:rPr lang="en-US" b="0" i="0" dirty="0" err="1">
                <a:solidFill>
                  <a:srgbClr val="000000"/>
                </a:solidFill>
                <a:effectLst/>
              </a:rPr>
              <a:t>și</a:t>
            </a:r>
            <a:r>
              <a:rPr lang="en-US" b="0" i="0" dirty="0">
                <a:solidFill>
                  <a:srgbClr val="000000"/>
                </a:solidFill>
                <a:effectLst/>
              </a:rPr>
              <a:t> la </a:t>
            </a:r>
            <a:r>
              <a:rPr lang="en-US" b="0" i="0" dirty="0" err="1">
                <a:solidFill>
                  <a:srgbClr val="000000"/>
                </a:solidFill>
                <a:effectLst/>
              </a:rPr>
              <a:t>beneficiile</a:t>
            </a:r>
            <a:r>
              <a:rPr lang="en-US" b="0" i="0" dirty="0">
                <a:solidFill>
                  <a:srgbClr val="000000"/>
                </a:solidFill>
                <a:effectLst/>
              </a:rPr>
              <a:t> </a:t>
            </a:r>
            <a:r>
              <a:rPr lang="en-US" b="0" i="0" dirty="0" err="1">
                <a:solidFill>
                  <a:srgbClr val="000000"/>
                </a:solidFill>
                <a:effectLst/>
              </a:rPr>
              <a:t>acordate</a:t>
            </a:r>
            <a:r>
              <a:rPr lang="en-US" b="0" i="0" dirty="0">
                <a:solidFill>
                  <a:srgbClr val="000000"/>
                </a:solidFill>
                <a:effectLst/>
              </a:rPr>
              <a:t> de </a:t>
            </a:r>
            <a:r>
              <a:rPr lang="en-US" b="0" i="0" dirty="0" err="1">
                <a:solidFill>
                  <a:srgbClr val="000000"/>
                </a:solidFill>
                <a:effectLst/>
              </a:rPr>
              <a:t>acestea</a:t>
            </a:r>
            <a:r>
              <a:rPr lang="en-US" b="0" i="0" dirty="0">
                <a:solidFill>
                  <a:srgbClr val="000000"/>
                </a:solidFill>
                <a:effectLst/>
              </a:rPr>
              <a:t>;</a:t>
            </a:r>
            <a:endParaRPr lang="ro-RO" b="0" i="0" dirty="0">
              <a:solidFill>
                <a:srgbClr val="000000"/>
              </a:solidFill>
              <a:effectLst/>
            </a:endParaRPr>
          </a:p>
          <a:p>
            <a:pPr marL="0" indent="0" algn="just">
              <a:buNone/>
            </a:pPr>
            <a:r>
              <a:rPr lang="en-US" b="1" i="0" dirty="0" err="1">
                <a:solidFill>
                  <a:srgbClr val="8B0000"/>
                </a:solidFill>
                <a:effectLst/>
              </a:rPr>
              <a:t>i</a:t>
            </a:r>
            <a:r>
              <a:rPr lang="en-US" b="1" i="0" dirty="0">
                <a:solidFill>
                  <a:srgbClr val="8B0000"/>
                </a:solidFill>
                <a:effectLst/>
              </a:rPr>
              <a:t>)</a:t>
            </a:r>
            <a:r>
              <a:rPr lang="en-US" b="0" i="0" dirty="0">
                <a:solidFill>
                  <a:srgbClr val="000000"/>
                </a:solidFill>
                <a:effectLst/>
              </a:rPr>
              <a:t> </a:t>
            </a:r>
            <a:r>
              <a:rPr lang="en-US" b="0" i="0" dirty="0" err="1">
                <a:solidFill>
                  <a:srgbClr val="000000"/>
                </a:solidFill>
                <a:effectLst/>
              </a:rPr>
              <a:t>prestații</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servicii</a:t>
            </a:r>
            <a:r>
              <a:rPr lang="en-US" b="0" i="0" dirty="0">
                <a:solidFill>
                  <a:srgbClr val="000000"/>
                </a:solidFill>
                <a:effectLst/>
              </a:rPr>
              <a:t> </a:t>
            </a:r>
            <a:r>
              <a:rPr lang="en-US" b="0" i="0" dirty="0" err="1">
                <a:solidFill>
                  <a:srgbClr val="000000"/>
                </a:solidFill>
                <a:effectLst/>
              </a:rPr>
              <a:t>sociale</a:t>
            </a:r>
            <a:r>
              <a:rPr lang="en-US" b="0" i="0" dirty="0">
                <a:solidFill>
                  <a:srgbClr val="000000"/>
                </a:solidFill>
                <a:effectLst/>
              </a:rPr>
              <a:t>, </a:t>
            </a:r>
            <a:r>
              <a:rPr lang="en-US" b="0" i="0" dirty="0" err="1">
                <a:solidFill>
                  <a:srgbClr val="000000"/>
                </a:solidFill>
                <a:effectLst/>
              </a:rPr>
              <a:t>acordate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conformitate</a:t>
            </a:r>
            <a:r>
              <a:rPr lang="en-US" b="0" i="0" dirty="0">
                <a:solidFill>
                  <a:srgbClr val="000000"/>
                </a:solidFill>
                <a:effectLst/>
              </a:rPr>
              <a:t> cu </a:t>
            </a:r>
            <a:r>
              <a:rPr lang="en-US" b="0" i="0" dirty="0" err="1">
                <a:solidFill>
                  <a:srgbClr val="000000"/>
                </a:solidFill>
                <a:effectLst/>
              </a:rPr>
              <a:t>legislația</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vigoare</a:t>
            </a:r>
            <a:endParaRPr lang="en-US" dirty="0"/>
          </a:p>
        </p:txBody>
      </p:sp>
      <p:pic>
        <p:nvPicPr>
          <p:cNvPr id="5" name="Picture 4">
            <a:extLst>
              <a:ext uri="{FF2B5EF4-FFF2-40B4-BE49-F238E27FC236}">
                <a16:creationId xmlns:a16="http://schemas.microsoft.com/office/drawing/2014/main" id="{FC17E3FE-4AD6-5ABB-86F1-941682560D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EBB71D4D-20FB-125E-FDA2-9616B80830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099048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18083A-A776-28EC-7788-ADFC69BF9F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59E8E8-C749-0509-3F4F-4677CD8AD591}"/>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5A511AEF-3718-0460-4FB7-4B3A97C372F0}"/>
              </a:ext>
            </a:extLst>
          </p:cNvPr>
          <p:cNvSpPr>
            <a:spLocks noGrp="1"/>
          </p:cNvSpPr>
          <p:nvPr>
            <p:ph idx="1"/>
          </p:nvPr>
        </p:nvSpPr>
        <p:spPr>
          <a:xfrm>
            <a:off x="838200" y="1690688"/>
            <a:ext cx="10515600" cy="4674943"/>
          </a:xfrm>
        </p:spPr>
        <p:txBody>
          <a:bodyPr>
            <a:normAutofit fontScale="92500" lnSpcReduction="20000"/>
          </a:bodyPr>
          <a:lstStyle/>
          <a:p>
            <a:pPr algn="just"/>
            <a:r>
              <a:rPr lang="ro-RO" b="1" dirty="0"/>
              <a:t>Egalitatea de șanse și de tratament între femei și bărbați în domeniul muncii (legea nr.202/2002):</a:t>
            </a:r>
          </a:p>
          <a:p>
            <a:pPr marL="0" indent="0" algn="just">
              <a:buNone/>
            </a:pPr>
            <a:r>
              <a:rPr lang="ro-RO" b="0" i="0" dirty="0">
                <a:solidFill>
                  <a:srgbClr val="000000"/>
                </a:solidFill>
                <a:effectLst/>
              </a:rPr>
              <a:t>P</a:t>
            </a:r>
            <a:r>
              <a:rPr lang="en-US" b="0" i="0" dirty="0" err="1">
                <a:solidFill>
                  <a:srgbClr val="000000"/>
                </a:solidFill>
                <a:effectLst/>
              </a:rPr>
              <a:t>rin</a:t>
            </a:r>
            <a:r>
              <a:rPr lang="en-US" b="0" i="0" dirty="0">
                <a:solidFill>
                  <a:srgbClr val="000000"/>
                </a:solidFill>
                <a:effectLst/>
              </a:rPr>
              <a:t> </a:t>
            </a:r>
            <a:r>
              <a:rPr lang="en-US" b="0" i="0" dirty="0" err="1">
                <a:solidFill>
                  <a:srgbClr val="000000"/>
                </a:solidFill>
                <a:effectLst/>
              </a:rPr>
              <a:t>egalitatea</a:t>
            </a:r>
            <a:r>
              <a:rPr lang="en-US" b="0" i="0" dirty="0">
                <a:solidFill>
                  <a:srgbClr val="000000"/>
                </a:solidFill>
                <a:effectLst/>
              </a:rPr>
              <a:t> de </a:t>
            </a:r>
            <a:r>
              <a:rPr lang="en-US" b="0" i="0" dirty="0" err="1">
                <a:solidFill>
                  <a:srgbClr val="000000"/>
                </a:solidFill>
                <a:effectLst/>
              </a:rPr>
              <a:t>șanse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de </a:t>
            </a:r>
            <a:r>
              <a:rPr lang="en-US" b="0" i="0" dirty="0" err="1">
                <a:solidFill>
                  <a:srgbClr val="000000"/>
                </a:solidFill>
                <a:effectLst/>
              </a:rPr>
              <a:t>tratament</a:t>
            </a:r>
            <a:r>
              <a:rPr lang="en-US" b="0" i="0" dirty="0">
                <a:solidFill>
                  <a:srgbClr val="000000"/>
                </a:solidFill>
                <a:effectLst/>
              </a:rPr>
              <a:t> </a:t>
            </a:r>
            <a:r>
              <a:rPr lang="en-US" b="0" i="0" dirty="0" err="1">
                <a:solidFill>
                  <a:srgbClr val="000000"/>
                </a:solidFill>
                <a:effectLst/>
              </a:rPr>
              <a:t>între</a:t>
            </a:r>
            <a:r>
              <a:rPr lang="en-US" b="0" i="0" dirty="0">
                <a:solidFill>
                  <a:srgbClr val="000000"/>
                </a:solidFill>
                <a:effectLst/>
              </a:rPr>
              <a:t> </a:t>
            </a:r>
            <a:r>
              <a:rPr lang="en-US" b="0" i="0" dirty="0" err="1">
                <a:solidFill>
                  <a:srgbClr val="000000"/>
                </a:solidFill>
                <a:effectLst/>
              </a:rPr>
              <a:t>femei</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bărbați</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relațiile</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se </a:t>
            </a:r>
            <a:r>
              <a:rPr lang="en-US" b="0" i="0" dirty="0" err="1">
                <a:solidFill>
                  <a:srgbClr val="000000"/>
                </a:solidFill>
                <a:effectLst/>
              </a:rPr>
              <a:t>înțelege</a:t>
            </a:r>
            <a:r>
              <a:rPr lang="en-US" b="0" i="0" dirty="0">
                <a:solidFill>
                  <a:srgbClr val="000000"/>
                </a:solidFill>
                <a:effectLst/>
              </a:rPr>
              <a:t> </a:t>
            </a:r>
            <a:r>
              <a:rPr lang="en-US" b="0" i="0" dirty="0" err="1">
                <a:solidFill>
                  <a:srgbClr val="000000"/>
                </a:solidFill>
                <a:effectLst/>
              </a:rPr>
              <a:t>accesul</a:t>
            </a:r>
            <a:r>
              <a:rPr lang="en-US" b="0" i="0" dirty="0">
                <a:solidFill>
                  <a:srgbClr val="000000"/>
                </a:solidFill>
                <a:effectLst/>
              </a:rPr>
              <a:t> </a:t>
            </a:r>
            <a:r>
              <a:rPr lang="en-US" b="0" i="0" dirty="0" err="1">
                <a:solidFill>
                  <a:srgbClr val="000000"/>
                </a:solidFill>
                <a:effectLst/>
              </a:rPr>
              <a:t>nediscriminatoriu</a:t>
            </a:r>
            <a:r>
              <a:rPr lang="en-US" b="0" i="0" dirty="0">
                <a:solidFill>
                  <a:srgbClr val="000000"/>
                </a:solidFill>
                <a:effectLst/>
              </a:rPr>
              <a:t> la:</a:t>
            </a:r>
            <a:endParaRPr lang="ro-RO" b="0" i="0" dirty="0">
              <a:solidFill>
                <a:srgbClr val="000000"/>
              </a:solidFill>
              <a:effectLst/>
            </a:endParaRPr>
          </a:p>
          <a:p>
            <a:pPr marL="0" indent="0" algn="just">
              <a:buNone/>
            </a:pPr>
            <a:r>
              <a:rPr lang="en-US" b="1" i="0" dirty="0">
                <a:solidFill>
                  <a:srgbClr val="8B0000"/>
                </a:solidFill>
                <a:effectLst/>
              </a:rPr>
              <a:t>e)</a:t>
            </a:r>
            <a:r>
              <a:rPr lang="en-US" b="0" i="0" dirty="0">
                <a:solidFill>
                  <a:srgbClr val="000000"/>
                </a:solidFill>
                <a:effectLst/>
              </a:rPr>
              <a:t>  </a:t>
            </a:r>
            <a:r>
              <a:rPr lang="en-US" b="0" i="0" dirty="0" err="1">
                <a:solidFill>
                  <a:srgbClr val="000000"/>
                </a:solidFill>
                <a:effectLst/>
              </a:rPr>
              <a:t>promovare</a:t>
            </a:r>
            <a:r>
              <a:rPr lang="en-US" b="0" i="0" dirty="0">
                <a:solidFill>
                  <a:srgbClr val="000000"/>
                </a:solidFill>
                <a:effectLst/>
              </a:rPr>
              <a:t> la </a:t>
            </a:r>
            <a:r>
              <a:rPr lang="en-US" b="0" i="0" dirty="0" err="1">
                <a:solidFill>
                  <a:srgbClr val="000000"/>
                </a:solidFill>
                <a:effectLst/>
              </a:rPr>
              <a:t>orice</a:t>
            </a:r>
            <a:r>
              <a:rPr lang="en-US" b="0" i="0" dirty="0">
                <a:solidFill>
                  <a:srgbClr val="000000"/>
                </a:solidFill>
                <a:effectLst/>
              </a:rPr>
              <a:t> </a:t>
            </a:r>
            <a:r>
              <a:rPr lang="en-US" b="0" i="0" dirty="0" err="1">
                <a:solidFill>
                  <a:srgbClr val="000000"/>
                </a:solidFill>
                <a:effectLst/>
              </a:rPr>
              <a:t>nivel</a:t>
            </a:r>
            <a:r>
              <a:rPr lang="en-US" b="0" i="0" dirty="0">
                <a:solidFill>
                  <a:srgbClr val="000000"/>
                </a:solidFill>
                <a:effectLst/>
              </a:rPr>
              <a:t> </a:t>
            </a:r>
            <a:r>
              <a:rPr lang="en-US" b="0" i="0" dirty="0" err="1">
                <a:solidFill>
                  <a:srgbClr val="000000"/>
                </a:solidFill>
                <a:effectLst/>
              </a:rPr>
              <a:t>ierarhic</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profesional</a:t>
            </a:r>
            <a:r>
              <a:rPr lang="ro-RO" b="0" i="0" dirty="0">
                <a:solidFill>
                  <a:srgbClr val="000000"/>
                </a:solidFill>
                <a:effectLst/>
              </a:rPr>
              <a:t>;</a:t>
            </a:r>
          </a:p>
          <a:p>
            <a:pPr marL="0" indent="0" algn="just">
              <a:buNone/>
            </a:pPr>
            <a:r>
              <a:rPr lang="en-US" b="1" i="0" dirty="0">
                <a:solidFill>
                  <a:srgbClr val="8B0000"/>
                </a:solidFill>
                <a:effectLst/>
              </a:rPr>
              <a:t>f)</a:t>
            </a:r>
            <a:r>
              <a:rPr lang="en-US" b="0" i="0" dirty="0">
                <a:solidFill>
                  <a:srgbClr val="000000"/>
                </a:solidFill>
                <a:effectLst/>
              </a:rPr>
              <a:t> </a:t>
            </a:r>
            <a:r>
              <a:rPr lang="en-US" b="0" i="0" dirty="0" err="1">
                <a:solidFill>
                  <a:srgbClr val="000000"/>
                </a:solidFill>
                <a:effectLst/>
              </a:rPr>
              <a:t>condiții</a:t>
            </a:r>
            <a:r>
              <a:rPr lang="en-US" b="0" i="0" dirty="0">
                <a:solidFill>
                  <a:srgbClr val="000000"/>
                </a:solidFill>
                <a:effectLst/>
              </a:rPr>
              <a:t> de </a:t>
            </a:r>
            <a:r>
              <a:rPr lang="en-US" b="0" i="0" dirty="0" err="1">
                <a:solidFill>
                  <a:srgbClr val="000000"/>
                </a:solidFill>
                <a:effectLst/>
              </a:rPr>
              <a:t>încadrare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muncă</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de </a:t>
            </a:r>
            <a:r>
              <a:rPr lang="en-US" b="0" i="0" dirty="0" err="1">
                <a:solidFill>
                  <a:srgbClr val="000000"/>
                </a:solidFill>
                <a:effectLst/>
              </a:rPr>
              <a:t>muncă</a:t>
            </a:r>
            <a:r>
              <a:rPr lang="en-US" b="0" i="0" dirty="0">
                <a:solidFill>
                  <a:srgbClr val="000000"/>
                </a:solidFill>
                <a:effectLst/>
              </a:rPr>
              <a:t> </a:t>
            </a:r>
            <a:r>
              <a:rPr lang="en-US" b="0" i="0" dirty="0" err="1">
                <a:solidFill>
                  <a:srgbClr val="000000"/>
                </a:solidFill>
                <a:effectLst/>
              </a:rPr>
              <a:t>ce</a:t>
            </a:r>
            <a:r>
              <a:rPr lang="en-US" b="0" i="0" dirty="0">
                <a:solidFill>
                  <a:srgbClr val="000000"/>
                </a:solidFill>
                <a:effectLst/>
              </a:rPr>
              <a:t> </a:t>
            </a:r>
            <a:r>
              <a:rPr lang="en-US" b="0" i="0" dirty="0" err="1">
                <a:solidFill>
                  <a:srgbClr val="000000"/>
                </a:solidFill>
                <a:effectLst/>
              </a:rPr>
              <a:t>respectă</a:t>
            </a:r>
            <a:r>
              <a:rPr lang="en-US" b="0" i="0" dirty="0">
                <a:solidFill>
                  <a:srgbClr val="000000"/>
                </a:solidFill>
                <a:effectLst/>
              </a:rPr>
              <a:t> </a:t>
            </a:r>
            <a:r>
              <a:rPr lang="en-US" b="0" i="0" dirty="0" err="1">
                <a:solidFill>
                  <a:srgbClr val="000000"/>
                </a:solidFill>
                <a:effectLst/>
              </a:rPr>
              <a:t>normele</a:t>
            </a:r>
            <a:r>
              <a:rPr lang="en-US" b="0" i="0" dirty="0">
                <a:solidFill>
                  <a:srgbClr val="000000"/>
                </a:solidFill>
                <a:effectLst/>
              </a:rPr>
              <a:t> de </a:t>
            </a:r>
            <a:r>
              <a:rPr lang="en-US" b="0" i="0" dirty="0" err="1">
                <a:solidFill>
                  <a:srgbClr val="000000"/>
                </a:solidFill>
                <a:effectLst/>
              </a:rPr>
              <a:t>sănătate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securitate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muncă</a:t>
            </a:r>
            <a:r>
              <a:rPr lang="en-US" b="0" i="0" dirty="0">
                <a:solidFill>
                  <a:srgbClr val="000000"/>
                </a:solidFill>
                <a:effectLst/>
              </a:rPr>
              <a:t>, conform </a:t>
            </a:r>
            <a:r>
              <a:rPr lang="en-US" b="0" i="0" dirty="0" err="1">
                <a:solidFill>
                  <a:srgbClr val="000000"/>
                </a:solidFill>
                <a:effectLst/>
              </a:rPr>
              <a:t>prevederilor</a:t>
            </a:r>
            <a:r>
              <a:rPr lang="en-US" b="0" i="0" dirty="0">
                <a:solidFill>
                  <a:srgbClr val="000000"/>
                </a:solidFill>
                <a:effectLst/>
              </a:rPr>
              <a:t> </a:t>
            </a:r>
            <a:r>
              <a:rPr lang="en-US" b="0" i="0" dirty="0" err="1">
                <a:solidFill>
                  <a:srgbClr val="000000"/>
                </a:solidFill>
                <a:effectLst/>
              </a:rPr>
              <a:t>legislației</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vigoare</a:t>
            </a:r>
            <a:r>
              <a:rPr lang="en-US" b="0" i="0" dirty="0">
                <a:solidFill>
                  <a:srgbClr val="000000"/>
                </a:solidFill>
                <a:effectLst/>
              </a:rPr>
              <a:t>, </a:t>
            </a:r>
            <a:r>
              <a:rPr lang="en-US" b="0" i="0" dirty="0" err="1">
                <a:solidFill>
                  <a:srgbClr val="000000"/>
                </a:solidFill>
                <a:effectLst/>
              </a:rPr>
              <a:t>inclusiv</a:t>
            </a:r>
            <a:r>
              <a:rPr lang="en-US" b="0" i="0" dirty="0">
                <a:solidFill>
                  <a:srgbClr val="000000"/>
                </a:solidFill>
                <a:effectLst/>
              </a:rPr>
              <a:t> </a:t>
            </a:r>
            <a:r>
              <a:rPr lang="en-US" b="0" i="0" dirty="0" err="1">
                <a:solidFill>
                  <a:srgbClr val="000000"/>
                </a:solidFill>
                <a:effectLst/>
              </a:rPr>
              <a:t>condițiile</a:t>
            </a:r>
            <a:r>
              <a:rPr lang="en-US" b="0" i="0" dirty="0">
                <a:solidFill>
                  <a:srgbClr val="000000"/>
                </a:solidFill>
                <a:effectLst/>
              </a:rPr>
              <a:t> de </a:t>
            </a:r>
            <a:r>
              <a:rPr lang="en-US" b="0" i="0" dirty="0" err="1">
                <a:solidFill>
                  <a:srgbClr val="000000"/>
                </a:solidFill>
                <a:effectLst/>
              </a:rPr>
              <a:t>concediere</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g)</a:t>
            </a:r>
            <a:r>
              <a:rPr lang="en-US" b="0" i="0" dirty="0">
                <a:solidFill>
                  <a:srgbClr val="000000"/>
                </a:solidFill>
                <a:effectLst/>
              </a:rPr>
              <a:t> </a:t>
            </a:r>
            <a:r>
              <a:rPr lang="en-US" b="0" i="0" dirty="0" err="1">
                <a:solidFill>
                  <a:srgbClr val="000000"/>
                </a:solidFill>
                <a:effectLst/>
              </a:rPr>
              <a:t>beneficii</a:t>
            </a:r>
            <a:r>
              <a:rPr lang="en-US" b="0" i="0" dirty="0">
                <a:solidFill>
                  <a:srgbClr val="000000"/>
                </a:solidFill>
                <a:effectLst/>
              </a:rPr>
              <a:t>, </a:t>
            </a:r>
            <a:r>
              <a:rPr lang="en-US" b="0" i="0" dirty="0" err="1">
                <a:solidFill>
                  <a:srgbClr val="000000"/>
                </a:solidFill>
                <a:effectLst/>
              </a:rPr>
              <a:t>altele</a:t>
            </a:r>
            <a:r>
              <a:rPr lang="en-US" b="0" i="0" dirty="0">
                <a:solidFill>
                  <a:srgbClr val="000000"/>
                </a:solidFill>
                <a:effectLst/>
              </a:rPr>
              <a:t> </a:t>
            </a:r>
            <a:r>
              <a:rPr lang="en-US" b="0" i="0" dirty="0" err="1">
                <a:solidFill>
                  <a:srgbClr val="000000"/>
                </a:solidFill>
                <a:effectLst/>
              </a:rPr>
              <a:t>decât</a:t>
            </a:r>
            <a:r>
              <a:rPr lang="en-US" b="0" i="0" dirty="0">
                <a:solidFill>
                  <a:srgbClr val="000000"/>
                </a:solidFill>
                <a:effectLst/>
              </a:rPr>
              <a:t> </a:t>
            </a:r>
            <a:r>
              <a:rPr lang="en-US" b="0" i="0" dirty="0" err="1">
                <a:solidFill>
                  <a:srgbClr val="000000"/>
                </a:solidFill>
                <a:effectLst/>
              </a:rPr>
              <a:t>cele</a:t>
            </a:r>
            <a:r>
              <a:rPr lang="en-US" b="0" i="0" dirty="0">
                <a:solidFill>
                  <a:srgbClr val="000000"/>
                </a:solidFill>
                <a:effectLst/>
              </a:rPr>
              <a:t> de </a:t>
            </a:r>
            <a:r>
              <a:rPr lang="en-US" b="0" i="0" dirty="0" err="1">
                <a:solidFill>
                  <a:srgbClr val="000000"/>
                </a:solidFill>
                <a:effectLst/>
              </a:rPr>
              <a:t>natură</a:t>
            </a:r>
            <a:r>
              <a:rPr lang="en-US" b="0" i="0" dirty="0">
                <a:solidFill>
                  <a:srgbClr val="000000"/>
                </a:solidFill>
                <a:effectLst/>
              </a:rPr>
              <a:t> </a:t>
            </a:r>
            <a:r>
              <a:rPr lang="en-US" b="0" i="0" dirty="0" err="1">
                <a:solidFill>
                  <a:srgbClr val="000000"/>
                </a:solidFill>
                <a:effectLst/>
              </a:rPr>
              <a:t>salarială</a:t>
            </a:r>
            <a:r>
              <a:rPr lang="en-US" b="0" i="0" dirty="0">
                <a:solidFill>
                  <a:srgbClr val="000000"/>
                </a:solidFill>
                <a:effectLst/>
              </a:rPr>
              <a:t>, precum </a:t>
            </a:r>
            <a:r>
              <a:rPr lang="en-US" b="0" i="0" dirty="0" err="1">
                <a:solidFill>
                  <a:srgbClr val="000000"/>
                </a:solidFill>
                <a:effectLst/>
              </a:rPr>
              <a:t>și</a:t>
            </a:r>
            <a:r>
              <a:rPr lang="en-US" b="0" i="0" dirty="0">
                <a:solidFill>
                  <a:srgbClr val="000000"/>
                </a:solidFill>
                <a:effectLst/>
              </a:rPr>
              <a:t> la </a:t>
            </a:r>
            <a:r>
              <a:rPr lang="en-US" b="0" i="0" dirty="0" err="1">
                <a:solidFill>
                  <a:srgbClr val="000000"/>
                </a:solidFill>
                <a:effectLst/>
              </a:rPr>
              <a:t>sistemele</a:t>
            </a:r>
            <a:r>
              <a:rPr lang="en-US" b="0" i="0" dirty="0">
                <a:solidFill>
                  <a:srgbClr val="000000"/>
                </a:solidFill>
                <a:effectLst/>
              </a:rPr>
              <a:t> </a:t>
            </a:r>
            <a:r>
              <a:rPr lang="en-US" b="0" i="0" dirty="0" err="1">
                <a:solidFill>
                  <a:srgbClr val="000000"/>
                </a:solidFill>
                <a:effectLst/>
              </a:rPr>
              <a:t>publice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private de </a:t>
            </a:r>
            <a:r>
              <a:rPr lang="en-US" b="0" i="0" dirty="0" err="1">
                <a:solidFill>
                  <a:srgbClr val="000000"/>
                </a:solidFill>
                <a:effectLst/>
              </a:rPr>
              <a:t>securitate</a:t>
            </a:r>
            <a:r>
              <a:rPr lang="en-US" b="0" i="0" dirty="0">
                <a:solidFill>
                  <a:srgbClr val="000000"/>
                </a:solidFill>
                <a:effectLst/>
              </a:rPr>
              <a:t> </a:t>
            </a:r>
            <a:r>
              <a:rPr lang="en-US" b="0" i="0" dirty="0" err="1">
                <a:solidFill>
                  <a:srgbClr val="000000"/>
                </a:solidFill>
                <a:effectLst/>
              </a:rPr>
              <a:t>socială</a:t>
            </a:r>
            <a:r>
              <a:rPr lang="en-US" b="0" i="0" dirty="0">
                <a:solidFill>
                  <a:srgbClr val="000000"/>
                </a:solidFill>
                <a:effectLst/>
              </a:rPr>
              <a:t>;</a:t>
            </a:r>
            <a:endParaRPr lang="ro-RO" b="0" i="0" dirty="0">
              <a:solidFill>
                <a:srgbClr val="000000"/>
              </a:solidFill>
              <a:effectLst/>
            </a:endParaRPr>
          </a:p>
          <a:p>
            <a:pPr marL="0" indent="0" algn="just">
              <a:buNone/>
            </a:pPr>
            <a:r>
              <a:rPr lang="en-US" b="1" i="0" dirty="0">
                <a:solidFill>
                  <a:srgbClr val="8B0000"/>
                </a:solidFill>
                <a:effectLst/>
              </a:rPr>
              <a:t>h)</a:t>
            </a:r>
            <a:r>
              <a:rPr lang="en-US" b="0" i="0" dirty="0">
                <a:solidFill>
                  <a:srgbClr val="000000"/>
                </a:solidFill>
                <a:effectLst/>
              </a:rPr>
              <a:t> </a:t>
            </a:r>
            <a:r>
              <a:rPr lang="en-US" b="0" i="0" dirty="0" err="1">
                <a:solidFill>
                  <a:srgbClr val="000000"/>
                </a:solidFill>
                <a:effectLst/>
              </a:rPr>
              <a:t>organizații</a:t>
            </a:r>
            <a:r>
              <a:rPr lang="en-US" b="0" i="0" dirty="0">
                <a:solidFill>
                  <a:srgbClr val="000000"/>
                </a:solidFill>
                <a:effectLst/>
              </a:rPr>
              <a:t> </a:t>
            </a:r>
            <a:r>
              <a:rPr lang="en-US" b="0" i="0" dirty="0" err="1">
                <a:solidFill>
                  <a:srgbClr val="000000"/>
                </a:solidFill>
                <a:effectLst/>
              </a:rPr>
              <a:t>patronale</a:t>
            </a:r>
            <a:r>
              <a:rPr lang="en-US" b="0" i="0" dirty="0">
                <a:solidFill>
                  <a:srgbClr val="000000"/>
                </a:solidFill>
                <a:effectLst/>
              </a:rPr>
              <a:t>, </a:t>
            </a:r>
            <a:r>
              <a:rPr lang="en-US" b="0" i="0" dirty="0" err="1">
                <a:solidFill>
                  <a:srgbClr val="000000"/>
                </a:solidFill>
                <a:effectLst/>
              </a:rPr>
              <a:t>sindicale</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organisme</a:t>
            </a:r>
            <a:r>
              <a:rPr lang="en-US" b="0" i="0" dirty="0">
                <a:solidFill>
                  <a:srgbClr val="000000"/>
                </a:solidFill>
                <a:effectLst/>
              </a:rPr>
              <a:t> </a:t>
            </a:r>
            <a:r>
              <a:rPr lang="en-US" b="0" i="0" dirty="0" err="1">
                <a:solidFill>
                  <a:srgbClr val="000000"/>
                </a:solidFill>
                <a:effectLst/>
              </a:rPr>
              <a:t>profesionale</a:t>
            </a:r>
            <a:r>
              <a:rPr lang="en-US" b="0" i="0" dirty="0">
                <a:solidFill>
                  <a:srgbClr val="000000"/>
                </a:solidFill>
                <a:effectLst/>
              </a:rPr>
              <a:t>, precum </a:t>
            </a:r>
            <a:r>
              <a:rPr lang="en-US" b="0" i="0" dirty="0" err="1">
                <a:solidFill>
                  <a:srgbClr val="000000"/>
                </a:solidFill>
                <a:effectLst/>
              </a:rPr>
              <a:t>și</a:t>
            </a:r>
            <a:r>
              <a:rPr lang="en-US" b="0" i="0" dirty="0">
                <a:solidFill>
                  <a:srgbClr val="000000"/>
                </a:solidFill>
                <a:effectLst/>
              </a:rPr>
              <a:t> la </a:t>
            </a:r>
            <a:r>
              <a:rPr lang="en-US" b="0" i="0" dirty="0" err="1">
                <a:solidFill>
                  <a:srgbClr val="000000"/>
                </a:solidFill>
                <a:effectLst/>
              </a:rPr>
              <a:t>beneficiile</a:t>
            </a:r>
            <a:r>
              <a:rPr lang="en-US" b="0" i="0" dirty="0">
                <a:solidFill>
                  <a:srgbClr val="000000"/>
                </a:solidFill>
                <a:effectLst/>
              </a:rPr>
              <a:t> </a:t>
            </a:r>
            <a:r>
              <a:rPr lang="en-US" b="0" i="0" dirty="0" err="1">
                <a:solidFill>
                  <a:srgbClr val="000000"/>
                </a:solidFill>
                <a:effectLst/>
              </a:rPr>
              <a:t>acordate</a:t>
            </a:r>
            <a:r>
              <a:rPr lang="en-US" b="0" i="0" dirty="0">
                <a:solidFill>
                  <a:srgbClr val="000000"/>
                </a:solidFill>
                <a:effectLst/>
              </a:rPr>
              <a:t> de </a:t>
            </a:r>
            <a:r>
              <a:rPr lang="en-US" b="0" i="0" dirty="0" err="1">
                <a:solidFill>
                  <a:srgbClr val="000000"/>
                </a:solidFill>
                <a:effectLst/>
              </a:rPr>
              <a:t>acestea</a:t>
            </a:r>
            <a:r>
              <a:rPr lang="en-US" b="0" i="0" dirty="0">
                <a:solidFill>
                  <a:srgbClr val="000000"/>
                </a:solidFill>
                <a:effectLst/>
              </a:rPr>
              <a:t>;</a:t>
            </a:r>
            <a:endParaRPr lang="ro-RO" b="0" i="0" dirty="0">
              <a:solidFill>
                <a:srgbClr val="000000"/>
              </a:solidFill>
              <a:effectLst/>
            </a:endParaRPr>
          </a:p>
          <a:p>
            <a:pPr marL="0" indent="0" algn="just">
              <a:buNone/>
            </a:pPr>
            <a:r>
              <a:rPr lang="en-US" b="1" i="0" dirty="0" err="1">
                <a:solidFill>
                  <a:srgbClr val="8B0000"/>
                </a:solidFill>
                <a:effectLst/>
              </a:rPr>
              <a:t>i</a:t>
            </a:r>
            <a:r>
              <a:rPr lang="en-US" b="1" i="0" dirty="0">
                <a:solidFill>
                  <a:srgbClr val="8B0000"/>
                </a:solidFill>
                <a:effectLst/>
              </a:rPr>
              <a:t>)</a:t>
            </a:r>
            <a:r>
              <a:rPr lang="en-US" b="0" i="0" dirty="0">
                <a:solidFill>
                  <a:srgbClr val="000000"/>
                </a:solidFill>
                <a:effectLst/>
              </a:rPr>
              <a:t> </a:t>
            </a:r>
            <a:r>
              <a:rPr lang="en-US" b="0" i="0" dirty="0" err="1">
                <a:solidFill>
                  <a:srgbClr val="000000"/>
                </a:solidFill>
                <a:effectLst/>
              </a:rPr>
              <a:t>prestații</a:t>
            </a:r>
            <a:r>
              <a:rPr lang="en-US" b="0" i="0" dirty="0">
                <a:solidFill>
                  <a:srgbClr val="000000"/>
                </a:solidFill>
                <a:effectLst/>
              </a:rPr>
              <a:t> </a:t>
            </a:r>
            <a:r>
              <a:rPr lang="en-US" b="0" i="0" dirty="0" err="1">
                <a:solidFill>
                  <a:srgbClr val="000000"/>
                </a:solidFill>
                <a:effectLst/>
              </a:rPr>
              <a:t>și</a:t>
            </a:r>
            <a:r>
              <a:rPr lang="en-US" b="0" i="0" dirty="0">
                <a:solidFill>
                  <a:srgbClr val="000000"/>
                </a:solidFill>
                <a:effectLst/>
              </a:rPr>
              <a:t> </a:t>
            </a:r>
            <a:r>
              <a:rPr lang="en-US" b="0" i="0" dirty="0" err="1">
                <a:solidFill>
                  <a:srgbClr val="000000"/>
                </a:solidFill>
                <a:effectLst/>
              </a:rPr>
              <a:t>servicii</a:t>
            </a:r>
            <a:r>
              <a:rPr lang="en-US" b="0" i="0" dirty="0">
                <a:solidFill>
                  <a:srgbClr val="000000"/>
                </a:solidFill>
                <a:effectLst/>
              </a:rPr>
              <a:t> </a:t>
            </a:r>
            <a:r>
              <a:rPr lang="en-US" b="0" i="0" dirty="0" err="1">
                <a:solidFill>
                  <a:srgbClr val="000000"/>
                </a:solidFill>
                <a:effectLst/>
              </a:rPr>
              <a:t>sociale</a:t>
            </a:r>
            <a:r>
              <a:rPr lang="en-US" b="0" i="0" dirty="0">
                <a:solidFill>
                  <a:srgbClr val="000000"/>
                </a:solidFill>
                <a:effectLst/>
              </a:rPr>
              <a:t>, </a:t>
            </a:r>
            <a:r>
              <a:rPr lang="en-US" b="0" i="0" dirty="0" err="1">
                <a:solidFill>
                  <a:srgbClr val="000000"/>
                </a:solidFill>
                <a:effectLst/>
              </a:rPr>
              <a:t>acordate</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conformitate</a:t>
            </a:r>
            <a:r>
              <a:rPr lang="en-US" b="0" i="0" dirty="0">
                <a:solidFill>
                  <a:srgbClr val="000000"/>
                </a:solidFill>
                <a:effectLst/>
              </a:rPr>
              <a:t> cu </a:t>
            </a:r>
            <a:r>
              <a:rPr lang="en-US" b="0" i="0" dirty="0" err="1">
                <a:solidFill>
                  <a:srgbClr val="000000"/>
                </a:solidFill>
                <a:effectLst/>
              </a:rPr>
              <a:t>legislația</a:t>
            </a:r>
            <a:r>
              <a:rPr lang="en-US" b="0" i="0" dirty="0">
                <a:solidFill>
                  <a:srgbClr val="000000"/>
                </a:solidFill>
                <a:effectLst/>
              </a:rPr>
              <a:t> </a:t>
            </a:r>
            <a:r>
              <a:rPr lang="en-US" b="0" i="0" dirty="0" err="1">
                <a:solidFill>
                  <a:srgbClr val="000000"/>
                </a:solidFill>
                <a:effectLst/>
              </a:rPr>
              <a:t>în</a:t>
            </a:r>
            <a:r>
              <a:rPr lang="en-US" b="0" i="0" dirty="0">
                <a:solidFill>
                  <a:srgbClr val="000000"/>
                </a:solidFill>
                <a:effectLst/>
              </a:rPr>
              <a:t> </a:t>
            </a:r>
            <a:r>
              <a:rPr lang="en-US" b="0" i="0" dirty="0" err="1">
                <a:solidFill>
                  <a:srgbClr val="000000"/>
                </a:solidFill>
                <a:effectLst/>
              </a:rPr>
              <a:t>vigoare</a:t>
            </a:r>
            <a:endParaRPr lang="en-US" dirty="0"/>
          </a:p>
        </p:txBody>
      </p:sp>
      <p:pic>
        <p:nvPicPr>
          <p:cNvPr id="5" name="Picture 4">
            <a:extLst>
              <a:ext uri="{FF2B5EF4-FFF2-40B4-BE49-F238E27FC236}">
                <a16:creationId xmlns:a16="http://schemas.microsoft.com/office/drawing/2014/main" id="{7C1AD47D-5F23-0A10-82AF-98579568B0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EC464D8F-5CA6-1046-5C6B-A51F69831F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187687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DE867-6CF7-AB44-5C0C-01B9C7571E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C00AEA-41F9-D1A4-0D0D-B59F4FECFF01}"/>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0A6F99DC-5693-524D-558C-3680E3A4F702}"/>
              </a:ext>
            </a:extLst>
          </p:cNvPr>
          <p:cNvSpPr>
            <a:spLocks noGrp="1"/>
          </p:cNvSpPr>
          <p:nvPr>
            <p:ph idx="1"/>
          </p:nvPr>
        </p:nvSpPr>
        <p:spPr>
          <a:xfrm>
            <a:off x="838200" y="1690688"/>
            <a:ext cx="10515600" cy="4674943"/>
          </a:xfrm>
        </p:spPr>
        <p:txBody>
          <a:bodyPr>
            <a:normAutofit/>
          </a:bodyPr>
          <a:lstStyle/>
          <a:p>
            <a:pPr algn="just"/>
            <a:r>
              <a:rPr lang="ro-RO" b="1" dirty="0"/>
              <a:t>Egalitatea de șanse și de tratament între femei și bărbați în ceea ce privește accesul la educație, sănătate, la cultură și la informare</a:t>
            </a:r>
          </a:p>
          <a:p>
            <a:pPr algn="just"/>
            <a:r>
              <a:rPr lang="en-US" dirty="0" err="1"/>
              <a:t>Instituțiile</a:t>
            </a:r>
            <a:r>
              <a:rPr lang="en-US" dirty="0"/>
              <a:t> de </a:t>
            </a:r>
            <a:r>
              <a:rPr lang="en-US" dirty="0" err="1"/>
              <a:t>învățământ</a:t>
            </a:r>
            <a:r>
              <a:rPr lang="en-US" dirty="0"/>
              <a:t> de </a:t>
            </a:r>
            <a:r>
              <a:rPr lang="en-US" dirty="0" err="1"/>
              <a:t>toate</a:t>
            </a:r>
            <a:r>
              <a:rPr lang="en-US" dirty="0"/>
              <a:t> </a:t>
            </a:r>
            <a:r>
              <a:rPr lang="en-US" dirty="0" err="1"/>
              <a:t>gradele</a:t>
            </a:r>
            <a:r>
              <a:rPr lang="en-US" dirty="0"/>
              <a:t>, </a:t>
            </a:r>
            <a:r>
              <a:rPr lang="en-US" dirty="0" err="1"/>
              <a:t>factorii</a:t>
            </a:r>
            <a:r>
              <a:rPr lang="en-US" dirty="0"/>
              <a:t> </a:t>
            </a:r>
            <a:r>
              <a:rPr lang="en-US" dirty="0" err="1"/>
              <a:t>sociali</a:t>
            </a:r>
            <a:r>
              <a:rPr lang="en-US" dirty="0"/>
              <a:t> care se </a:t>
            </a:r>
            <a:r>
              <a:rPr lang="en-US" dirty="0" err="1"/>
              <a:t>implică</a:t>
            </a:r>
            <a:r>
              <a:rPr lang="en-US" dirty="0"/>
              <a:t> </a:t>
            </a:r>
            <a:r>
              <a:rPr lang="en-US" dirty="0" err="1"/>
              <a:t>în</a:t>
            </a:r>
            <a:r>
              <a:rPr lang="en-US" dirty="0"/>
              <a:t> </a:t>
            </a:r>
            <a:r>
              <a:rPr lang="en-US" dirty="0" err="1"/>
              <a:t>procese</a:t>
            </a:r>
            <a:r>
              <a:rPr lang="en-US" dirty="0"/>
              <a:t> </a:t>
            </a:r>
            <a:r>
              <a:rPr lang="en-US" dirty="0" err="1"/>
              <a:t>instructiv</a:t>
            </a:r>
            <a:r>
              <a:rPr lang="en-US" dirty="0"/>
              <a:t>-educative, precum </a:t>
            </a:r>
            <a:r>
              <a:rPr lang="en-US" dirty="0" err="1"/>
              <a:t>și</a:t>
            </a:r>
            <a:r>
              <a:rPr lang="en-US" dirty="0"/>
              <a:t> </a:t>
            </a:r>
            <a:r>
              <a:rPr lang="en-US" dirty="0" err="1"/>
              <a:t>toți</a:t>
            </a:r>
            <a:r>
              <a:rPr lang="en-US" dirty="0"/>
              <a:t> </a:t>
            </a:r>
            <a:r>
              <a:rPr lang="en-US" dirty="0" err="1"/>
              <a:t>ceilalți</a:t>
            </a:r>
            <a:r>
              <a:rPr lang="en-US" dirty="0"/>
              <a:t> </a:t>
            </a:r>
            <a:r>
              <a:rPr lang="en-US" dirty="0" err="1"/>
              <a:t>furnizori</a:t>
            </a:r>
            <a:r>
              <a:rPr lang="en-US" dirty="0"/>
              <a:t> de </a:t>
            </a:r>
            <a:r>
              <a:rPr lang="en-US" dirty="0" err="1"/>
              <a:t>servicii</a:t>
            </a:r>
            <a:r>
              <a:rPr lang="en-US" dirty="0"/>
              <a:t> de </a:t>
            </a:r>
            <a:r>
              <a:rPr lang="en-US" dirty="0" err="1"/>
              <a:t>formare</a:t>
            </a:r>
            <a:r>
              <a:rPr lang="en-US" dirty="0"/>
              <a:t> </a:t>
            </a:r>
            <a:r>
              <a:rPr lang="en-US" dirty="0" err="1"/>
              <a:t>și</a:t>
            </a:r>
            <a:r>
              <a:rPr lang="en-US" dirty="0"/>
              <a:t> de </a:t>
            </a:r>
            <a:r>
              <a:rPr lang="en-US" dirty="0" err="1"/>
              <a:t>perfecționare</a:t>
            </a:r>
            <a:r>
              <a:rPr lang="en-US" dirty="0"/>
              <a:t>, </a:t>
            </a:r>
            <a:r>
              <a:rPr lang="en-US" dirty="0" err="1"/>
              <a:t>autorizați</a:t>
            </a:r>
            <a:r>
              <a:rPr lang="en-US" dirty="0"/>
              <a:t> conform </a:t>
            </a:r>
            <a:r>
              <a:rPr lang="en-US" dirty="0" err="1"/>
              <a:t>legii</a:t>
            </a:r>
            <a:r>
              <a:rPr lang="en-US" dirty="0"/>
              <a:t>, </a:t>
            </a:r>
            <a:r>
              <a:rPr lang="ro-RO" dirty="0"/>
              <a:t>au obligația de a</a:t>
            </a:r>
            <a:r>
              <a:rPr lang="en-US" dirty="0"/>
              <a:t> include </a:t>
            </a:r>
            <a:r>
              <a:rPr lang="en-US" dirty="0" err="1"/>
              <a:t>în</a:t>
            </a:r>
            <a:r>
              <a:rPr lang="en-US" dirty="0"/>
              <a:t> </a:t>
            </a:r>
            <a:r>
              <a:rPr lang="en-US" dirty="0" err="1"/>
              <a:t>programele</a:t>
            </a:r>
            <a:r>
              <a:rPr lang="en-US" dirty="0"/>
              <a:t> </a:t>
            </a:r>
            <a:r>
              <a:rPr lang="en-US" dirty="0" err="1"/>
              <a:t>naționale</a:t>
            </a:r>
            <a:r>
              <a:rPr lang="en-US" dirty="0"/>
              <a:t> de </a:t>
            </a:r>
            <a:r>
              <a:rPr lang="en-US" dirty="0" err="1"/>
              <a:t>educație</a:t>
            </a:r>
            <a:r>
              <a:rPr lang="en-US" dirty="0"/>
              <a:t> </a:t>
            </a:r>
            <a:r>
              <a:rPr lang="en-US" dirty="0" err="1"/>
              <a:t>teme</a:t>
            </a:r>
            <a:r>
              <a:rPr lang="en-US" dirty="0"/>
              <a:t> </a:t>
            </a:r>
            <a:r>
              <a:rPr lang="en-US" dirty="0" err="1"/>
              <a:t>și</a:t>
            </a:r>
            <a:r>
              <a:rPr lang="en-US" dirty="0"/>
              <a:t> </a:t>
            </a:r>
            <a:r>
              <a:rPr lang="en-US" dirty="0" err="1"/>
              <a:t>activități</a:t>
            </a:r>
            <a:r>
              <a:rPr lang="en-US" dirty="0"/>
              <a:t> </a:t>
            </a:r>
            <a:r>
              <a:rPr lang="en-US" dirty="0" err="1"/>
              <a:t>referitoare</a:t>
            </a:r>
            <a:r>
              <a:rPr lang="en-US" dirty="0"/>
              <a:t> la </a:t>
            </a:r>
            <a:r>
              <a:rPr lang="en-US" dirty="0" err="1"/>
              <a:t>egalitatea</a:t>
            </a:r>
            <a:r>
              <a:rPr lang="en-US" dirty="0"/>
              <a:t> de </a:t>
            </a:r>
            <a:r>
              <a:rPr lang="en-US" dirty="0" err="1"/>
              <a:t>șanse</a:t>
            </a:r>
            <a:r>
              <a:rPr lang="en-US" dirty="0"/>
              <a:t> </a:t>
            </a:r>
            <a:r>
              <a:rPr lang="en-US" dirty="0" err="1"/>
              <a:t>și</a:t>
            </a:r>
            <a:r>
              <a:rPr lang="en-US" dirty="0"/>
              <a:t> de </a:t>
            </a:r>
            <a:r>
              <a:rPr lang="en-US" dirty="0" err="1"/>
              <a:t>tratament</a:t>
            </a:r>
            <a:r>
              <a:rPr lang="en-US" dirty="0"/>
              <a:t> </a:t>
            </a:r>
            <a:r>
              <a:rPr lang="en-US" dirty="0" err="1"/>
              <a:t>între</a:t>
            </a:r>
            <a:r>
              <a:rPr lang="en-US" dirty="0"/>
              <a:t> </a:t>
            </a:r>
            <a:r>
              <a:rPr lang="en-US" dirty="0" err="1"/>
              <a:t>femei</a:t>
            </a:r>
            <a:r>
              <a:rPr lang="en-US" dirty="0"/>
              <a:t> </a:t>
            </a:r>
            <a:r>
              <a:rPr lang="en-US" dirty="0" err="1"/>
              <a:t>și</a:t>
            </a:r>
            <a:r>
              <a:rPr lang="en-US" dirty="0"/>
              <a:t> </a:t>
            </a:r>
            <a:r>
              <a:rPr lang="en-US" dirty="0" err="1"/>
              <a:t>bărbați</a:t>
            </a:r>
            <a:r>
              <a:rPr lang="en-US" dirty="0"/>
              <a:t>.</a:t>
            </a:r>
            <a:endParaRPr lang="ro-RO" dirty="0"/>
          </a:p>
          <a:p>
            <a:pPr algn="just"/>
            <a:r>
              <a:rPr lang="en-US" dirty="0" err="1"/>
              <a:t>Restricționarea</a:t>
            </a:r>
            <a:r>
              <a:rPr lang="en-US" dirty="0"/>
              <a:t> </a:t>
            </a:r>
            <a:r>
              <a:rPr lang="en-US" dirty="0" err="1"/>
              <a:t>accesului</a:t>
            </a:r>
            <a:r>
              <a:rPr lang="en-US" dirty="0"/>
              <a:t> </a:t>
            </a:r>
            <a:r>
              <a:rPr lang="en-US" dirty="0" err="1"/>
              <a:t>unuia</a:t>
            </a:r>
            <a:r>
              <a:rPr lang="en-US" dirty="0"/>
              <a:t> </a:t>
            </a:r>
            <a:r>
              <a:rPr lang="en-US" dirty="0" err="1"/>
              <a:t>dintre</a:t>
            </a:r>
            <a:r>
              <a:rPr lang="en-US" dirty="0"/>
              <a:t> </a:t>
            </a:r>
            <a:r>
              <a:rPr lang="en-US" dirty="0" err="1"/>
              <a:t>sexe</a:t>
            </a:r>
            <a:r>
              <a:rPr lang="en-US" dirty="0"/>
              <a:t> </a:t>
            </a:r>
            <a:r>
              <a:rPr lang="en-US" dirty="0" err="1"/>
              <a:t>în</a:t>
            </a:r>
            <a:r>
              <a:rPr lang="en-US" dirty="0"/>
              <a:t> </a:t>
            </a:r>
            <a:r>
              <a:rPr lang="en-US" dirty="0" err="1"/>
              <a:t>instituții</a:t>
            </a:r>
            <a:r>
              <a:rPr lang="en-US" dirty="0"/>
              <a:t> de </a:t>
            </a:r>
            <a:r>
              <a:rPr lang="en-US" dirty="0" err="1"/>
              <a:t>învățământ</a:t>
            </a:r>
            <a:r>
              <a:rPr lang="en-US" dirty="0"/>
              <a:t> </a:t>
            </a:r>
            <a:r>
              <a:rPr lang="en-US" dirty="0" err="1"/>
              <a:t>publice</a:t>
            </a:r>
            <a:r>
              <a:rPr lang="en-US" dirty="0"/>
              <a:t> </a:t>
            </a:r>
            <a:r>
              <a:rPr lang="en-US" dirty="0" err="1"/>
              <a:t>sau</a:t>
            </a:r>
            <a:r>
              <a:rPr lang="en-US" dirty="0"/>
              <a:t> private se face pe </a:t>
            </a:r>
            <a:r>
              <a:rPr lang="en-US" dirty="0" err="1"/>
              <a:t>criterii</a:t>
            </a:r>
            <a:r>
              <a:rPr lang="en-US" dirty="0"/>
              <a:t> </a:t>
            </a:r>
            <a:r>
              <a:rPr lang="en-US" dirty="0" err="1"/>
              <a:t>obiective</a:t>
            </a:r>
            <a:r>
              <a:rPr lang="en-US" dirty="0"/>
              <a:t>, </a:t>
            </a:r>
            <a:r>
              <a:rPr lang="en-US" dirty="0" err="1"/>
              <a:t>anunțate</a:t>
            </a:r>
            <a:r>
              <a:rPr lang="en-US" dirty="0"/>
              <a:t> public, </a:t>
            </a:r>
            <a:r>
              <a:rPr lang="en-US" dirty="0" err="1"/>
              <a:t>în</a:t>
            </a:r>
            <a:r>
              <a:rPr lang="en-US" dirty="0"/>
              <a:t> </a:t>
            </a:r>
            <a:r>
              <a:rPr lang="en-US" dirty="0" err="1"/>
              <a:t>conformitate</a:t>
            </a:r>
            <a:r>
              <a:rPr lang="en-US" dirty="0"/>
              <a:t> cu </a:t>
            </a:r>
            <a:r>
              <a:rPr lang="en-US" dirty="0" err="1"/>
              <a:t>prevederile</a:t>
            </a:r>
            <a:r>
              <a:rPr lang="en-US" dirty="0"/>
              <a:t> </a:t>
            </a:r>
            <a:r>
              <a:rPr lang="en-US" dirty="0" err="1"/>
              <a:t>legislației</a:t>
            </a:r>
            <a:r>
              <a:rPr lang="en-US" dirty="0"/>
              <a:t> </a:t>
            </a:r>
            <a:r>
              <a:rPr lang="en-US" dirty="0" err="1"/>
              <a:t>antidiscriminare</a:t>
            </a:r>
            <a:r>
              <a:rPr lang="en-US" dirty="0"/>
              <a:t>.</a:t>
            </a:r>
            <a:endParaRPr lang="ro-RO" dirty="0"/>
          </a:p>
          <a:p>
            <a:pPr algn="just"/>
            <a:endParaRPr lang="en-US" dirty="0"/>
          </a:p>
        </p:txBody>
      </p:sp>
      <p:pic>
        <p:nvPicPr>
          <p:cNvPr id="5" name="Picture 4">
            <a:extLst>
              <a:ext uri="{FF2B5EF4-FFF2-40B4-BE49-F238E27FC236}">
                <a16:creationId xmlns:a16="http://schemas.microsoft.com/office/drawing/2014/main" id="{17D70753-4005-2050-A9DA-AF0AA7B10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A020EE12-B0C1-00E5-9120-CC189AEDF90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2529495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AB003-CBF0-0E31-0C7C-B27DC61B20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FA3107-7E32-5419-4893-7474D7E152D1}"/>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68DAA451-DE00-0AA2-4D80-20BF4B4B373D}"/>
              </a:ext>
            </a:extLst>
          </p:cNvPr>
          <p:cNvSpPr>
            <a:spLocks noGrp="1"/>
          </p:cNvSpPr>
          <p:nvPr>
            <p:ph idx="1"/>
          </p:nvPr>
        </p:nvSpPr>
        <p:spPr>
          <a:xfrm>
            <a:off x="838200" y="1690688"/>
            <a:ext cx="10515600" cy="4674943"/>
          </a:xfrm>
        </p:spPr>
        <p:txBody>
          <a:bodyPr>
            <a:normAutofit/>
          </a:bodyPr>
          <a:lstStyle/>
          <a:p>
            <a:pPr algn="just"/>
            <a:r>
              <a:rPr lang="ro-RO" b="1" dirty="0"/>
              <a:t>Egalitatea de șanse și de tratament între femei și bărbați în ceea ce privește accesul la educație, sănătate, la cultură și la informare</a:t>
            </a:r>
          </a:p>
          <a:p>
            <a:pPr algn="just"/>
            <a:r>
              <a:rPr lang="en-US" dirty="0"/>
              <a:t>Este </a:t>
            </a:r>
            <a:r>
              <a:rPr lang="en-US" dirty="0" err="1"/>
              <a:t>interzis</a:t>
            </a:r>
            <a:r>
              <a:rPr lang="en-US" dirty="0"/>
              <a:t> </a:t>
            </a:r>
            <a:r>
              <a:rPr lang="en-US" dirty="0" err="1"/>
              <a:t>să</a:t>
            </a:r>
            <a:r>
              <a:rPr lang="en-US" dirty="0"/>
              <a:t> se </a:t>
            </a:r>
            <a:r>
              <a:rPr lang="en-US" dirty="0" err="1"/>
              <a:t>solicite</a:t>
            </a:r>
            <a:r>
              <a:rPr lang="en-US" dirty="0"/>
              <a:t> </a:t>
            </a:r>
            <a:r>
              <a:rPr lang="en-US" dirty="0" err="1"/>
              <a:t>candidatelor</a:t>
            </a:r>
            <a:r>
              <a:rPr lang="en-US" dirty="0"/>
              <a:t>, la </a:t>
            </a:r>
            <a:r>
              <a:rPr lang="en-US" dirty="0" err="1"/>
              <a:t>orice</a:t>
            </a:r>
            <a:r>
              <a:rPr lang="en-US" dirty="0"/>
              <a:t> </a:t>
            </a:r>
            <a:r>
              <a:rPr lang="en-US" dirty="0" err="1"/>
              <a:t>formă</a:t>
            </a:r>
            <a:r>
              <a:rPr lang="en-US" dirty="0"/>
              <a:t> de </a:t>
            </a:r>
            <a:r>
              <a:rPr lang="en-US" dirty="0" err="1"/>
              <a:t>învățământ</a:t>
            </a:r>
            <a:r>
              <a:rPr lang="en-US" dirty="0"/>
              <a:t>, </a:t>
            </a:r>
            <a:r>
              <a:rPr lang="en-US" dirty="0" err="1"/>
              <a:t>să</a:t>
            </a:r>
            <a:r>
              <a:rPr lang="en-US" dirty="0"/>
              <a:t> </a:t>
            </a:r>
            <a:r>
              <a:rPr lang="en-US" dirty="0" err="1"/>
              <a:t>prezinte</a:t>
            </a:r>
            <a:r>
              <a:rPr lang="en-US" dirty="0"/>
              <a:t> un test de </a:t>
            </a:r>
            <a:r>
              <a:rPr lang="en-US" dirty="0" err="1"/>
              <a:t>graviditate</a:t>
            </a:r>
            <a:r>
              <a:rPr lang="en-US" dirty="0"/>
              <a:t> </a:t>
            </a:r>
            <a:r>
              <a:rPr lang="en-US" dirty="0" err="1"/>
              <a:t>și</a:t>
            </a:r>
            <a:r>
              <a:rPr lang="en-US" dirty="0"/>
              <a:t>/</a:t>
            </a:r>
            <a:r>
              <a:rPr lang="en-US" dirty="0" err="1"/>
              <a:t>sau</a:t>
            </a:r>
            <a:r>
              <a:rPr lang="en-US" dirty="0"/>
              <a:t> </a:t>
            </a:r>
            <a:r>
              <a:rPr lang="en-US" dirty="0" err="1"/>
              <a:t>să</a:t>
            </a:r>
            <a:r>
              <a:rPr lang="en-US" dirty="0"/>
              <a:t> </a:t>
            </a:r>
            <a:r>
              <a:rPr lang="en-US" dirty="0" err="1"/>
              <a:t>semneze</a:t>
            </a:r>
            <a:r>
              <a:rPr lang="en-US" dirty="0"/>
              <a:t> un </a:t>
            </a:r>
            <a:r>
              <a:rPr lang="en-US" dirty="0" err="1"/>
              <a:t>angajament</a:t>
            </a:r>
            <a:r>
              <a:rPr lang="en-US" dirty="0"/>
              <a:t> </a:t>
            </a:r>
            <a:r>
              <a:rPr lang="en-US" dirty="0" err="1"/>
              <a:t>că</a:t>
            </a:r>
            <a:r>
              <a:rPr lang="en-US" dirty="0"/>
              <a:t> nu </a:t>
            </a:r>
            <a:r>
              <a:rPr lang="en-US" dirty="0" err="1"/>
              <a:t>vor</a:t>
            </a:r>
            <a:r>
              <a:rPr lang="en-US" dirty="0"/>
              <a:t> </a:t>
            </a:r>
            <a:r>
              <a:rPr lang="en-US" dirty="0" err="1"/>
              <a:t>rămâne</a:t>
            </a:r>
            <a:r>
              <a:rPr lang="en-US" dirty="0"/>
              <a:t> </a:t>
            </a:r>
            <a:r>
              <a:rPr lang="en-US" dirty="0" err="1"/>
              <a:t>însărcinate</a:t>
            </a:r>
            <a:r>
              <a:rPr lang="en-US" dirty="0"/>
              <a:t> </a:t>
            </a:r>
            <a:r>
              <a:rPr lang="en-US" dirty="0" err="1"/>
              <a:t>sau</a:t>
            </a:r>
            <a:r>
              <a:rPr lang="en-US" dirty="0"/>
              <a:t> </a:t>
            </a:r>
            <a:r>
              <a:rPr lang="en-US" dirty="0" err="1"/>
              <a:t>că</a:t>
            </a:r>
            <a:r>
              <a:rPr lang="en-US" dirty="0"/>
              <a:t> nu </a:t>
            </a:r>
            <a:r>
              <a:rPr lang="en-US" dirty="0" err="1"/>
              <a:t>vor</a:t>
            </a:r>
            <a:r>
              <a:rPr lang="en-US" dirty="0"/>
              <a:t> </a:t>
            </a:r>
            <a:r>
              <a:rPr lang="en-US" dirty="0" err="1"/>
              <a:t>naște</a:t>
            </a:r>
            <a:r>
              <a:rPr lang="en-US" dirty="0"/>
              <a:t> pe </a:t>
            </a:r>
            <a:r>
              <a:rPr lang="en-US" dirty="0" err="1"/>
              <a:t>durata</a:t>
            </a:r>
            <a:r>
              <a:rPr lang="en-US" dirty="0"/>
              <a:t> </a:t>
            </a:r>
            <a:r>
              <a:rPr lang="en-US" dirty="0" err="1"/>
              <a:t>studiilor</a:t>
            </a:r>
            <a:r>
              <a:rPr lang="en-US" dirty="0"/>
              <a:t>.</a:t>
            </a:r>
            <a:endParaRPr lang="ro-RO" dirty="0"/>
          </a:p>
          <a:p>
            <a:pPr algn="just"/>
            <a:r>
              <a:rPr lang="en-US" dirty="0"/>
              <a:t>Este </a:t>
            </a:r>
            <a:r>
              <a:rPr lang="en-US" dirty="0" err="1"/>
              <a:t>interzisă</a:t>
            </a:r>
            <a:r>
              <a:rPr lang="en-US" dirty="0"/>
              <a:t> </a:t>
            </a:r>
            <a:r>
              <a:rPr lang="en-US" dirty="0" err="1"/>
              <a:t>orice</a:t>
            </a:r>
            <a:r>
              <a:rPr lang="en-US" dirty="0"/>
              <a:t> </a:t>
            </a:r>
            <a:r>
              <a:rPr lang="en-US" dirty="0" err="1"/>
              <a:t>formă</a:t>
            </a:r>
            <a:r>
              <a:rPr lang="en-US" dirty="0"/>
              <a:t> de </a:t>
            </a:r>
            <a:r>
              <a:rPr lang="en-US" dirty="0" err="1"/>
              <a:t>discriminare</a:t>
            </a:r>
            <a:r>
              <a:rPr lang="en-US" dirty="0"/>
              <a:t> </a:t>
            </a:r>
            <a:r>
              <a:rPr lang="en-US" dirty="0" err="1"/>
              <a:t>bazată</a:t>
            </a:r>
            <a:r>
              <a:rPr lang="en-US" dirty="0"/>
              <a:t> pe </a:t>
            </a:r>
            <a:r>
              <a:rPr lang="en-US" dirty="0" err="1"/>
              <a:t>criteriul</a:t>
            </a:r>
            <a:r>
              <a:rPr lang="en-US" dirty="0"/>
              <a:t> de sex </a:t>
            </a:r>
            <a:r>
              <a:rPr lang="en-US" dirty="0" err="1"/>
              <a:t>în</a:t>
            </a:r>
            <a:r>
              <a:rPr lang="en-US" dirty="0"/>
              <a:t> </a:t>
            </a:r>
            <a:r>
              <a:rPr lang="en-US" dirty="0" err="1"/>
              <a:t>ceea</a:t>
            </a:r>
            <a:r>
              <a:rPr lang="en-US" dirty="0"/>
              <a:t> </a:t>
            </a:r>
            <a:r>
              <a:rPr lang="en-US" dirty="0" err="1"/>
              <a:t>ce</a:t>
            </a:r>
            <a:r>
              <a:rPr lang="en-US" dirty="0"/>
              <a:t> </a:t>
            </a:r>
            <a:r>
              <a:rPr lang="en-US" dirty="0" err="1"/>
              <a:t>privește</a:t>
            </a:r>
            <a:r>
              <a:rPr lang="en-US" dirty="0"/>
              <a:t> </a:t>
            </a:r>
            <a:r>
              <a:rPr lang="en-US" dirty="0" err="1"/>
              <a:t>accesul</a:t>
            </a:r>
            <a:r>
              <a:rPr lang="en-US" dirty="0"/>
              <a:t> </a:t>
            </a:r>
            <a:r>
              <a:rPr lang="en-US" dirty="0" err="1"/>
              <a:t>femeilor</a:t>
            </a:r>
            <a:r>
              <a:rPr lang="en-US" dirty="0"/>
              <a:t> </a:t>
            </a:r>
            <a:r>
              <a:rPr lang="en-US" dirty="0" err="1"/>
              <a:t>și</a:t>
            </a:r>
            <a:r>
              <a:rPr lang="en-US" dirty="0"/>
              <a:t> </a:t>
            </a:r>
            <a:r>
              <a:rPr lang="en-US" dirty="0" err="1"/>
              <a:t>bărbaților</a:t>
            </a:r>
            <a:r>
              <a:rPr lang="en-US" dirty="0"/>
              <a:t> la </a:t>
            </a:r>
            <a:r>
              <a:rPr lang="en-US" dirty="0" err="1"/>
              <a:t>toate</a:t>
            </a:r>
            <a:r>
              <a:rPr lang="en-US" dirty="0"/>
              <a:t> </a:t>
            </a:r>
            <a:r>
              <a:rPr lang="en-US" dirty="0" err="1"/>
              <a:t>nivelurile</a:t>
            </a:r>
            <a:r>
              <a:rPr lang="en-US" dirty="0"/>
              <a:t> de </a:t>
            </a:r>
            <a:r>
              <a:rPr lang="en-US" dirty="0" err="1"/>
              <a:t>asistență</a:t>
            </a:r>
            <a:r>
              <a:rPr lang="en-US" dirty="0"/>
              <a:t> </a:t>
            </a:r>
            <a:r>
              <a:rPr lang="en-US" dirty="0" err="1"/>
              <a:t>medicală</a:t>
            </a:r>
            <a:r>
              <a:rPr lang="en-US" dirty="0"/>
              <a:t> </a:t>
            </a:r>
            <a:r>
              <a:rPr lang="en-US" dirty="0" err="1"/>
              <a:t>și</a:t>
            </a:r>
            <a:r>
              <a:rPr lang="en-US" dirty="0"/>
              <a:t> la </a:t>
            </a:r>
            <a:r>
              <a:rPr lang="en-US" dirty="0" err="1"/>
              <a:t>programele</a:t>
            </a:r>
            <a:r>
              <a:rPr lang="en-US" dirty="0"/>
              <a:t> de </a:t>
            </a:r>
            <a:r>
              <a:rPr lang="en-US" dirty="0" err="1"/>
              <a:t>prevenire</a:t>
            </a:r>
            <a:r>
              <a:rPr lang="en-US" dirty="0"/>
              <a:t> a </a:t>
            </a:r>
            <a:r>
              <a:rPr lang="en-US" dirty="0" err="1"/>
              <a:t>îmbolnăvirilor</a:t>
            </a:r>
            <a:r>
              <a:rPr lang="en-US" dirty="0"/>
              <a:t> </a:t>
            </a:r>
            <a:r>
              <a:rPr lang="en-US" dirty="0" err="1"/>
              <a:t>și</a:t>
            </a:r>
            <a:r>
              <a:rPr lang="en-US" dirty="0"/>
              <a:t> de </a:t>
            </a:r>
            <a:r>
              <a:rPr lang="en-US" dirty="0" err="1"/>
              <a:t>promovare</a:t>
            </a:r>
            <a:r>
              <a:rPr lang="en-US" dirty="0"/>
              <a:t> a </a:t>
            </a:r>
            <a:r>
              <a:rPr lang="en-US" dirty="0" err="1"/>
              <a:t>sănătății</a:t>
            </a:r>
            <a:r>
              <a:rPr lang="en-US" dirty="0"/>
              <a:t>.</a:t>
            </a:r>
          </a:p>
        </p:txBody>
      </p:sp>
      <p:pic>
        <p:nvPicPr>
          <p:cNvPr id="5" name="Picture 4">
            <a:extLst>
              <a:ext uri="{FF2B5EF4-FFF2-40B4-BE49-F238E27FC236}">
                <a16:creationId xmlns:a16="http://schemas.microsoft.com/office/drawing/2014/main" id="{79CA79A8-BF11-6523-DCA3-513950F042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7AD694D6-771F-22E7-FC73-C56DDE14951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344025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2BAD6-85E5-48EE-231D-2B854BD7B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CECC1A-4A28-1EA1-395F-FD61CB894311}"/>
              </a:ext>
            </a:extLst>
          </p:cNvPr>
          <p:cNvSpPr>
            <a:spLocks noGrp="1"/>
          </p:cNvSpPr>
          <p:nvPr>
            <p:ph type="title"/>
          </p:nvPr>
        </p:nvSpPr>
        <p:spPr/>
        <p:txBody>
          <a:bodyPr>
            <a:normAutofit/>
          </a:bodyPr>
          <a:lstStyle/>
          <a:p>
            <a:r>
              <a:rPr lang="ro-RO" b="1" dirty="0"/>
              <a:t>	</a:t>
            </a:r>
            <a:endParaRPr lang="en-US" b="1" dirty="0"/>
          </a:p>
        </p:txBody>
      </p:sp>
      <p:sp>
        <p:nvSpPr>
          <p:cNvPr id="3" name="Content Placeholder 2">
            <a:extLst>
              <a:ext uri="{FF2B5EF4-FFF2-40B4-BE49-F238E27FC236}">
                <a16:creationId xmlns:a16="http://schemas.microsoft.com/office/drawing/2014/main" id="{10010309-C5D0-2E57-D2E8-488665D9BB57}"/>
              </a:ext>
            </a:extLst>
          </p:cNvPr>
          <p:cNvSpPr>
            <a:spLocks noGrp="1"/>
          </p:cNvSpPr>
          <p:nvPr>
            <p:ph idx="1"/>
          </p:nvPr>
        </p:nvSpPr>
        <p:spPr>
          <a:xfrm>
            <a:off x="838200" y="1690688"/>
            <a:ext cx="10515600" cy="4674943"/>
          </a:xfrm>
        </p:spPr>
        <p:txBody>
          <a:bodyPr>
            <a:normAutofit/>
          </a:bodyPr>
          <a:lstStyle/>
          <a:p>
            <a:pPr algn="just"/>
            <a:r>
              <a:rPr lang="ro-RO" b="1" dirty="0"/>
              <a:t>Egalitatea de șanse și de tratament între femei și bărbați în ceea ce privește accesul la educație, sănătate, la cultură și la informare</a:t>
            </a:r>
          </a:p>
          <a:p>
            <a:pPr algn="just"/>
            <a:r>
              <a:rPr lang="en-US" dirty="0" err="1"/>
              <a:t>Instituțiile</a:t>
            </a:r>
            <a:r>
              <a:rPr lang="en-US" dirty="0"/>
              <a:t> </a:t>
            </a:r>
            <a:r>
              <a:rPr lang="en-US" dirty="0" err="1"/>
              <a:t>publice</a:t>
            </a:r>
            <a:r>
              <a:rPr lang="en-US" dirty="0"/>
              <a:t> de </a:t>
            </a:r>
            <a:r>
              <a:rPr lang="en-US" dirty="0" err="1"/>
              <a:t>cultură</a:t>
            </a:r>
            <a:r>
              <a:rPr lang="en-US" dirty="0"/>
              <a:t>, precum </a:t>
            </a:r>
            <a:r>
              <a:rPr lang="en-US" dirty="0" err="1"/>
              <a:t>și</a:t>
            </a:r>
            <a:r>
              <a:rPr lang="en-US" dirty="0"/>
              <a:t> </a:t>
            </a:r>
            <a:r>
              <a:rPr lang="en-US" dirty="0" err="1"/>
              <a:t>orice</a:t>
            </a:r>
            <a:r>
              <a:rPr lang="en-US" dirty="0"/>
              <a:t> </a:t>
            </a:r>
            <a:r>
              <a:rPr lang="en-US" dirty="0" err="1"/>
              <a:t>alte</a:t>
            </a:r>
            <a:r>
              <a:rPr lang="en-US" dirty="0"/>
              <a:t> </a:t>
            </a:r>
            <a:r>
              <a:rPr lang="en-US" dirty="0" err="1"/>
              <a:t>structuri</a:t>
            </a:r>
            <a:r>
              <a:rPr lang="en-US" dirty="0"/>
              <a:t> </a:t>
            </a:r>
            <a:r>
              <a:rPr lang="en-US" dirty="0" err="1"/>
              <a:t>și</a:t>
            </a:r>
            <a:r>
              <a:rPr lang="en-US" dirty="0"/>
              <a:t> </a:t>
            </a:r>
            <a:r>
              <a:rPr lang="en-US" dirty="0" err="1"/>
              <a:t>formațiuni</a:t>
            </a:r>
            <a:r>
              <a:rPr lang="en-US" dirty="0"/>
              <a:t> care </a:t>
            </a:r>
            <a:r>
              <a:rPr lang="en-US" dirty="0" err="1"/>
              <a:t>promovează</a:t>
            </a:r>
            <a:r>
              <a:rPr lang="en-US" dirty="0"/>
              <a:t> </a:t>
            </a:r>
            <a:r>
              <a:rPr lang="en-US" dirty="0" err="1"/>
              <a:t>actul</a:t>
            </a:r>
            <a:r>
              <a:rPr lang="en-US" dirty="0"/>
              <a:t> cultural sub </a:t>
            </a:r>
            <a:r>
              <a:rPr lang="en-US" dirty="0" err="1"/>
              <a:t>orice</a:t>
            </a:r>
            <a:r>
              <a:rPr lang="en-US" dirty="0"/>
              <a:t> </a:t>
            </a:r>
            <a:r>
              <a:rPr lang="en-US" dirty="0" err="1"/>
              <a:t>formă</a:t>
            </a:r>
            <a:r>
              <a:rPr lang="en-US" dirty="0"/>
              <a:t> au </a:t>
            </a:r>
            <a:r>
              <a:rPr lang="en-US" dirty="0" err="1"/>
              <a:t>obligația</a:t>
            </a:r>
            <a:r>
              <a:rPr lang="en-US" dirty="0"/>
              <a:t> </a:t>
            </a:r>
            <a:r>
              <a:rPr lang="en-US" dirty="0" err="1"/>
              <a:t>să</a:t>
            </a:r>
            <a:r>
              <a:rPr lang="en-US" dirty="0"/>
              <a:t> </a:t>
            </a:r>
            <a:r>
              <a:rPr lang="en-US" dirty="0" err="1"/>
              <a:t>aplice</a:t>
            </a:r>
            <a:r>
              <a:rPr lang="en-US" dirty="0"/>
              <a:t> </a:t>
            </a:r>
            <a:r>
              <a:rPr lang="en-US" dirty="0" err="1"/>
              <a:t>măsurile</a:t>
            </a:r>
            <a:r>
              <a:rPr lang="en-US" dirty="0"/>
              <a:t> </a:t>
            </a:r>
            <a:r>
              <a:rPr lang="en-US" dirty="0" err="1"/>
              <a:t>necesare</a:t>
            </a:r>
            <a:r>
              <a:rPr lang="en-US" dirty="0"/>
              <a:t> </a:t>
            </a:r>
            <a:r>
              <a:rPr lang="en-US" dirty="0" err="1"/>
              <a:t>pentru</a:t>
            </a:r>
            <a:r>
              <a:rPr lang="en-US" dirty="0"/>
              <a:t> </a:t>
            </a:r>
            <a:r>
              <a:rPr lang="en-US" dirty="0" err="1"/>
              <a:t>accesul</a:t>
            </a:r>
            <a:r>
              <a:rPr lang="en-US" dirty="0"/>
              <a:t> </a:t>
            </a:r>
            <a:r>
              <a:rPr lang="en-US" dirty="0" err="1"/>
              <a:t>tuturor</a:t>
            </a:r>
            <a:r>
              <a:rPr lang="en-US" dirty="0"/>
              <a:t> </a:t>
            </a:r>
            <a:r>
              <a:rPr lang="en-US" dirty="0" err="1"/>
              <a:t>persoanelor</a:t>
            </a:r>
            <a:r>
              <a:rPr lang="en-US" dirty="0"/>
              <a:t>, </a:t>
            </a:r>
            <a:r>
              <a:rPr lang="en-US" dirty="0" err="1"/>
              <a:t>fără</a:t>
            </a:r>
            <a:r>
              <a:rPr lang="en-US" dirty="0"/>
              <a:t> </a:t>
            </a:r>
            <a:r>
              <a:rPr lang="en-US" dirty="0" err="1"/>
              <a:t>discriminare</a:t>
            </a:r>
            <a:r>
              <a:rPr lang="en-US" dirty="0"/>
              <a:t> </a:t>
            </a:r>
            <a:r>
              <a:rPr lang="en-US" dirty="0" err="1"/>
              <a:t>bazată</a:t>
            </a:r>
            <a:r>
              <a:rPr lang="en-US" dirty="0"/>
              <a:t> pe </a:t>
            </a:r>
            <a:r>
              <a:rPr lang="en-US" dirty="0" err="1"/>
              <a:t>criteriul</a:t>
            </a:r>
            <a:r>
              <a:rPr lang="en-US" dirty="0"/>
              <a:t> de sex, la </a:t>
            </a:r>
            <a:r>
              <a:rPr lang="en-US" dirty="0" err="1"/>
              <a:t>producțiile</a:t>
            </a:r>
            <a:r>
              <a:rPr lang="en-US" dirty="0"/>
              <a:t> </a:t>
            </a:r>
            <a:r>
              <a:rPr lang="en-US" dirty="0" err="1"/>
              <a:t>culturale</a:t>
            </a:r>
            <a:r>
              <a:rPr lang="en-US" dirty="0"/>
              <a:t>.</a:t>
            </a:r>
            <a:endParaRPr lang="ro-RO" dirty="0"/>
          </a:p>
          <a:p>
            <a:pPr algn="just"/>
            <a:r>
              <a:rPr lang="en-US" dirty="0" err="1"/>
              <a:t>Sursele</a:t>
            </a:r>
            <a:r>
              <a:rPr lang="en-US" dirty="0"/>
              <a:t> de </a:t>
            </a:r>
            <a:r>
              <a:rPr lang="en-US" dirty="0" err="1"/>
              <a:t>cultură</a:t>
            </a:r>
            <a:r>
              <a:rPr lang="en-US" dirty="0"/>
              <a:t> </a:t>
            </a:r>
            <a:r>
              <a:rPr lang="en-US" dirty="0" err="1"/>
              <a:t>asigură</a:t>
            </a:r>
            <a:r>
              <a:rPr lang="en-US" dirty="0"/>
              <a:t> </a:t>
            </a:r>
            <a:r>
              <a:rPr lang="en-US" dirty="0" err="1"/>
              <a:t>nediscriminatoriu</a:t>
            </a:r>
            <a:r>
              <a:rPr lang="en-US" dirty="0"/>
              <a:t> </a:t>
            </a:r>
            <a:r>
              <a:rPr lang="en-US" dirty="0" err="1"/>
              <a:t>condițiile</a:t>
            </a:r>
            <a:r>
              <a:rPr lang="en-US" dirty="0"/>
              <a:t> </a:t>
            </a:r>
            <a:r>
              <a:rPr lang="en-US" dirty="0" err="1"/>
              <a:t>necesare</a:t>
            </a:r>
            <a:r>
              <a:rPr lang="en-US" dirty="0"/>
              <a:t> de </a:t>
            </a:r>
            <a:r>
              <a:rPr lang="en-US" dirty="0" err="1"/>
              <a:t>manifestare</a:t>
            </a:r>
            <a:r>
              <a:rPr lang="en-US" dirty="0"/>
              <a:t> </a:t>
            </a:r>
            <a:r>
              <a:rPr lang="en-US" dirty="0" err="1"/>
              <a:t>și</a:t>
            </a:r>
            <a:r>
              <a:rPr lang="en-US" dirty="0"/>
              <a:t> de </a:t>
            </a:r>
            <a:r>
              <a:rPr lang="en-US" dirty="0" err="1"/>
              <a:t>valorificare</a:t>
            </a:r>
            <a:r>
              <a:rPr lang="en-US" dirty="0"/>
              <a:t> a </a:t>
            </a:r>
            <a:r>
              <a:rPr lang="en-US" dirty="0" err="1"/>
              <a:t>aptitudinilor</a:t>
            </a:r>
            <a:r>
              <a:rPr lang="en-US" dirty="0"/>
              <a:t> </a:t>
            </a:r>
            <a:r>
              <a:rPr lang="en-US" dirty="0" err="1"/>
              <a:t>persoanelor</a:t>
            </a:r>
            <a:r>
              <a:rPr lang="en-US" dirty="0"/>
              <a:t> de sex </a:t>
            </a:r>
            <a:r>
              <a:rPr lang="en-US" dirty="0" err="1"/>
              <a:t>masculin</a:t>
            </a:r>
            <a:r>
              <a:rPr lang="en-US" dirty="0"/>
              <a:t> </a:t>
            </a:r>
            <a:r>
              <a:rPr lang="en-US" dirty="0" err="1"/>
              <a:t>și</a:t>
            </a:r>
            <a:r>
              <a:rPr lang="en-US" dirty="0"/>
              <a:t>, </a:t>
            </a:r>
            <a:r>
              <a:rPr lang="en-US" dirty="0" err="1"/>
              <a:t>respectiv</a:t>
            </a:r>
            <a:r>
              <a:rPr lang="en-US" dirty="0"/>
              <a:t>, </a:t>
            </a:r>
            <a:r>
              <a:rPr lang="en-US" dirty="0" err="1"/>
              <a:t>feminin</a:t>
            </a:r>
            <a:r>
              <a:rPr lang="en-US" dirty="0"/>
              <a:t> </a:t>
            </a:r>
            <a:r>
              <a:rPr lang="en-US" dirty="0" err="1"/>
              <a:t>și</a:t>
            </a:r>
            <a:r>
              <a:rPr lang="en-US" dirty="0"/>
              <a:t> </a:t>
            </a:r>
            <a:r>
              <a:rPr lang="en-US" dirty="0" err="1"/>
              <a:t>tratamentul</a:t>
            </a:r>
            <a:r>
              <a:rPr lang="en-US" dirty="0"/>
              <a:t> egal al </a:t>
            </a:r>
            <a:r>
              <a:rPr lang="en-US" dirty="0" err="1"/>
              <a:t>acestora</a:t>
            </a:r>
            <a:r>
              <a:rPr lang="en-US" dirty="0"/>
              <a:t> </a:t>
            </a:r>
            <a:r>
              <a:rPr lang="en-US" dirty="0" err="1"/>
              <a:t>în</a:t>
            </a:r>
            <a:r>
              <a:rPr lang="en-US" dirty="0"/>
              <a:t> </a:t>
            </a:r>
            <a:r>
              <a:rPr lang="en-US" dirty="0" err="1"/>
              <a:t>domeniul</a:t>
            </a:r>
            <a:r>
              <a:rPr lang="en-US" dirty="0"/>
              <a:t> </a:t>
            </a:r>
            <a:r>
              <a:rPr lang="en-US" dirty="0" err="1"/>
              <a:t>creației</a:t>
            </a:r>
            <a:r>
              <a:rPr lang="en-US" dirty="0"/>
              <a:t> </a:t>
            </a:r>
            <a:r>
              <a:rPr lang="en-US" dirty="0" err="1"/>
              <a:t>culturale</a:t>
            </a:r>
            <a:r>
              <a:rPr lang="en-US" dirty="0"/>
              <a:t>.</a:t>
            </a:r>
          </a:p>
        </p:txBody>
      </p:sp>
      <p:pic>
        <p:nvPicPr>
          <p:cNvPr id="5" name="Picture 4">
            <a:extLst>
              <a:ext uri="{FF2B5EF4-FFF2-40B4-BE49-F238E27FC236}">
                <a16:creationId xmlns:a16="http://schemas.microsoft.com/office/drawing/2014/main" id="{570280AB-411F-D2DB-FCE9-42AB847BE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1881" y="0"/>
            <a:ext cx="6172361" cy="1594338"/>
          </a:xfrm>
          <a:prstGeom prst="rect">
            <a:avLst/>
          </a:prstGeom>
        </p:spPr>
      </p:pic>
      <p:pic>
        <p:nvPicPr>
          <p:cNvPr id="4" name="Picture 3">
            <a:extLst>
              <a:ext uri="{FF2B5EF4-FFF2-40B4-BE49-F238E27FC236}">
                <a16:creationId xmlns:a16="http://schemas.microsoft.com/office/drawing/2014/main" id="{454D1E9C-32DD-1AA8-1AAB-87A92201F3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99876" y="6176963"/>
            <a:ext cx="3743325" cy="438150"/>
          </a:xfrm>
          <a:prstGeom prst="rect">
            <a:avLst/>
          </a:prstGeom>
          <a:noFill/>
          <a:ln>
            <a:noFill/>
          </a:ln>
        </p:spPr>
      </p:pic>
    </p:spTree>
    <p:extLst>
      <p:ext uri="{BB962C8B-B14F-4D97-AF65-F5344CB8AC3E}">
        <p14:creationId xmlns:p14="http://schemas.microsoft.com/office/powerpoint/2010/main" val="1581854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2168</Words>
  <Application>Microsoft Office PowerPoint</Application>
  <PresentationFormat>Widescreen</PresentationFormat>
  <Paragraphs>141</Paragraphs>
  <Slides>23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Trebuchet MS</vt:lpstr>
      <vt:lpstr>Office Theme</vt:lpstr>
      <vt:lpstr>PowerPoint Presentation</vt:lpstr>
      <vt:lpstr>Sesiune de informare privind egalitatea de șanse și nediscriminarea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fpimm craiova</dc:creator>
  <cp:lastModifiedBy>fpimm craiova</cp:lastModifiedBy>
  <cp:revision>3</cp:revision>
  <dcterms:created xsi:type="dcterms:W3CDTF">2024-10-21T18:27:36Z</dcterms:created>
  <dcterms:modified xsi:type="dcterms:W3CDTF">2024-10-21T19:46:02Z</dcterms:modified>
</cp:coreProperties>
</file>